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5" r:id="rId2"/>
    <p:sldId id="284" r:id="rId3"/>
    <p:sldId id="257" r:id="rId4"/>
    <p:sldId id="258" r:id="rId5"/>
    <p:sldId id="260" r:id="rId6"/>
    <p:sldId id="279" r:id="rId7"/>
    <p:sldId id="262" r:id="rId8"/>
    <p:sldId id="283" r:id="rId9"/>
    <p:sldId id="265" r:id="rId10"/>
    <p:sldId id="266" r:id="rId11"/>
    <p:sldId id="267" r:id="rId12"/>
    <p:sldId id="269" r:id="rId13"/>
    <p:sldId id="270" r:id="rId14"/>
    <p:sldId id="290" r:id="rId15"/>
    <p:sldId id="291" r:id="rId16"/>
    <p:sldId id="292" r:id="rId17"/>
    <p:sldId id="293" r:id="rId18"/>
    <p:sldId id="302" r:id="rId19"/>
    <p:sldId id="295" r:id="rId20"/>
    <p:sldId id="299" r:id="rId21"/>
    <p:sldId id="300" r:id="rId22"/>
    <p:sldId id="297" r:id="rId23"/>
    <p:sldId id="298" r:id="rId24"/>
    <p:sldId id="294" r:id="rId25"/>
    <p:sldId id="288" r:id="rId26"/>
    <p:sldId id="301" r:id="rId27"/>
    <p:sldId id="287" r:id="rId28"/>
    <p:sldId id="30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3" autoAdjust="0"/>
    <p:restoredTop sz="94660"/>
  </p:normalViewPr>
  <p:slideViewPr>
    <p:cSldViewPr snapToGrid="0">
      <p:cViewPr varScale="1">
        <p:scale>
          <a:sx n="70" d="100"/>
          <a:sy n="70" d="100"/>
        </p:scale>
        <p:origin x="41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列1</c:v>
                </c:pt>
              </c:strCache>
            </c:strRef>
          </c:tx>
          <c:spPr>
            <a:solidFill>
              <a:schemeClr val="accent1"/>
            </a:solidFill>
            <a:ln>
              <a:noFill/>
            </a:ln>
            <a:effectLst/>
          </c:spPr>
          <c:invertIfNegative val="0"/>
          <c:cat>
            <c:strRef>
              <c:f>工作表1!$A$2:$A$6</c:f>
              <c:strCache>
                <c:ptCount val="5"/>
                <c:pt idx="0">
                  <c:v>RCP 2.6</c:v>
                </c:pt>
                <c:pt idx="1">
                  <c:v>RCP 4.5</c:v>
                </c:pt>
                <c:pt idx="2">
                  <c:v>RCP 6.0</c:v>
                </c:pt>
                <c:pt idx="3">
                  <c:v>RCP 8.5</c:v>
                </c:pt>
                <c:pt idx="4">
                  <c:v>parameter</c:v>
                </c:pt>
              </c:strCache>
            </c:strRef>
          </c:cat>
          <c:val>
            <c:numRef>
              <c:f>工作表1!$B$2:$B$6</c:f>
              <c:numCache>
                <c:formatCode>General</c:formatCode>
                <c:ptCount val="5"/>
                <c:pt idx="0">
                  <c:v>1.8</c:v>
                </c:pt>
                <c:pt idx="1">
                  <c:v>1.5</c:v>
                </c:pt>
                <c:pt idx="2">
                  <c:v>2</c:v>
                </c:pt>
                <c:pt idx="3">
                  <c:v>2.5</c:v>
                </c:pt>
                <c:pt idx="4">
                  <c:v>2.2999999999999998</c:v>
                </c:pt>
              </c:numCache>
            </c:numRef>
          </c:val>
          <c:extLst>
            <c:ext xmlns:c16="http://schemas.microsoft.com/office/drawing/2014/chart" uri="{C3380CC4-5D6E-409C-BE32-E72D297353CC}">
              <c16:uniqueId val="{00000000-4AED-417F-98EB-7E0D49A1EDED}"/>
            </c:ext>
          </c:extLst>
        </c:ser>
        <c:dLbls>
          <c:showLegendKey val="0"/>
          <c:showVal val="0"/>
          <c:showCatName val="0"/>
          <c:showSerName val="0"/>
          <c:showPercent val="0"/>
          <c:showBubbleSize val="0"/>
        </c:dLbls>
        <c:gapWidth val="219"/>
        <c:overlap val="-27"/>
        <c:axId val="-1268388064"/>
        <c:axId val="2139025456"/>
      </c:barChart>
      <c:catAx>
        <c:axId val="-12683880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9025456"/>
        <c:crosses val="autoZero"/>
        <c:auto val="1"/>
        <c:lblAlgn val="ctr"/>
        <c:lblOffset val="100"/>
        <c:noMultiLvlLbl val="0"/>
      </c:catAx>
      <c:valAx>
        <c:axId val="213902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683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19FA2-8722-ED4A-BD7A-8E5F2788D761}" type="doc">
      <dgm:prSet loTypeId="urn:microsoft.com/office/officeart/2005/8/layout/chevron2" loCatId="" qsTypeId="urn:microsoft.com/office/officeart/2005/8/quickstyle/simple4" qsCatId="simple" csTypeId="urn:microsoft.com/office/officeart/2005/8/colors/colorful2" csCatId="colorful" phldr="1"/>
      <dgm:spPr/>
      <dgm:t>
        <a:bodyPr/>
        <a:lstStyle/>
        <a:p>
          <a:endParaRPr lang="zh-CN" altLang="en-US"/>
        </a:p>
      </dgm:t>
    </dgm:pt>
    <dgm:pt modelId="{E32E0183-69AD-4447-8454-E7926D7CC864}">
      <dgm:prSet phldrT="[文本]"/>
      <dgm:spPr/>
      <dgm:t>
        <a:bodyPr/>
        <a:lstStyle/>
        <a:p>
          <a:r>
            <a:rPr lang="en-US" altLang="zh-CN" dirty="0" smtClean="0"/>
            <a:t>1st</a:t>
          </a:r>
          <a:endParaRPr lang="zh-CN" altLang="en-US" dirty="0"/>
        </a:p>
      </dgm:t>
    </dgm:pt>
    <dgm:pt modelId="{F42DA43F-FB03-3D4F-B16E-FED43ECA6865}" type="parTrans" cxnId="{33D6244E-4891-E740-A5AB-F578E161523C}">
      <dgm:prSet/>
      <dgm:spPr/>
      <dgm:t>
        <a:bodyPr/>
        <a:lstStyle/>
        <a:p>
          <a:endParaRPr lang="zh-CN" altLang="en-US"/>
        </a:p>
      </dgm:t>
    </dgm:pt>
    <dgm:pt modelId="{C2956742-0B76-F84E-845C-A4010F12DB4D}" type="sibTrans" cxnId="{33D6244E-4891-E740-A5AB-F578E161523C}">
      <dgm:prSet/>
      <dgm:spPr/>
      <dgm:t>
        <a:bodyPr/>
        <a:lstStyle/>
        <a:p>
          <a:endParaRPr lang="zh-CN" altLang="en-US"/>
        </a:p>
      </dgm:t>
    </dgm:pt>
    <dgm:pt modelId="{46A25B8C-649B-404E-A4A9-406E8D589570}">
      <dgm:prSet phldrT="[文本]" custT="1"/>
      <dgm:spPr/>
      <dgm:t>
        <a:bodyPr/>
        <a:lstStyle/>
        <a:p>
          <a:r>
            <a:rPr lang="zh-CN" altLang="en-US" sz="2000" dirty="0" smtClean="0">
              <a:latin typeface="华文新魏" panose="02010800040101010101" pitchFamily="2" charset="-122"/>
              <a:ea typeface="华文新魏" panose="02010800040101010101" pitchFamily="2" charset="-122"/>
            </a:rPr>
            <a:t>参数敏感性分析和参数空间降维</a:t>
          </a:r>
          <a:endParaRPr lang="zh-CN" altLang="en-US" sz="2000" dirty="0">
            <a:latin typeface="华文新魏" panose="02010800040101010101" pitchFamily="2" charset="-122"/>
            <a:ea typeface="华文新魏" panose="02010800040101010101" pitchFamily="2" charset="-122"/>
          </a:endParaRPr>
        </a:p>
      </dgm:t>
    </dgm:pt>
    <dgm:pt modelId="{82F758F1-7229-BD4D-8A40-9D159AFF981E}" type="parTrans" cxnId="{C6C6D743-D864-E346-A55D-5D351E1E397F}">
      <dgm:prSet/>
      <dgm:spPr/>
      <dgm:t>
        <a:bodyPr/>
        <a:lstStyle/>
        <a:p>
          <a:endParaRPr lang="zh-CN" altLang="en-US"/>
        </a:p>
      </dgm:t>
    </dgm:pt>
    <dgm:pt modelId="{85632862-C074-0B4F-A25D-54184D994B3C}" type="sibTrans" cxnId="{C6C6D743-D864-E346-A55D-5D351E1E397F}">
      <dgm:prSet/>
      <dgm:spPr/>
      <dgm:t>
        <a:bodyPr/>
        <a:lstStyle/>
        <a:p>
          <a:endParaRPr lang="zh-CN" altLang="en-US"/>
        </a:p>
      </dgm:t>
    </dgm:pt>
    <dgm:pt modelId="{47A60115-BAD0-0742-8F36-9FC4522E3382}">
      <dgm:prSet phldrT="[文本]"/>
      <dgm:spPr/>
      <dgm:t>
        <a:bodyPr/>
        <a:lstStyle/>
        <a:p>
          <a:r>
            <a:rPr lang="en-US" altLang="zh-CN" dirty="0" smtClean="0"/>
            <a:t>2nd</a:t>
          </a:r>
          <a:endParaRPr lang="zh-CN" altLang="en-US" dirty="0"/>
        </a:p>
      </dgm:t>
    </dgm:pt>
    <dgm:pt modelId="{52E4B515-455B-2346-BFA8-303A56D36560}" type="parTrans" cxnId="{29C675D8-EE17-D744-B41E-1A4812AE28A3}">
      <dgm:prSet/>
      <dgm:spPr/>
      <dgm:t>
        <a:bodyPr/>
        <a:lstStyle/>
        <a:p>
          <a:endParaRPr lang="zh-CN" altLang="en-US"/>
        </a:p>
      </dgm:t>
    </dgm:pt>
    <dgm:pt modelId="{2847E9A6-A696-E849-9224-E775DFB7B002}" type="sibTrans" cxnId="{29C675D8-EE17-D744-B41E-1A4812AE28A3}">
      <dgm:prSet/>
      <dgm:spPr/>
      <dgm:t>
        <a:bodyPr/>
        <a:lstStyle/>
        <a:p>
          <a:endParaRPr lang="zh-CN" altLang="en-US"/>
        </a:p>
      </dgm:t>
    </dgm:pt>
    <dgm:pt modelId="{57E2DC56-5110-AF4F-B64A-0AB1AF74197E}">
      <dgm:prSet phldrT="[文本]" custT="1"/>
      <dgm:spPr/>
      <dgm:t>
        <a:bodyPr/>
        <a:lstStyle/>
        <a:p>
          <a:r>
            <a:rPr lang="zh-CN" altLang="en-US" sz="2000" dirty="0" smtClean="0">
              <a:latin typeface="华文新魏" panose="02010800040101010101" pitchFamily="2" charset="-122"/>
              <a:ea typeface="华文新魏" panose="02010800040101010101" pitchFamily="2" charset="-122"/>
            </a:rPr>
            <a:t>优化算法初值选择</a:t>
          </a:r>
          <a:endParaRPr lang="zh-CN" altLang="en-US" sz="2000" dirty="0">
            <a:latin typeface="华文新魏" panose="02010800040101010101" pitchFamily="2" charset="-122"/>
            <a:ea typeface="华文新魏" panose="02010800040101010101" pitchFamily="2" charset="-122"/>
          </a:endParaRPr>
        </a:p>
      </dgm:t>
    </dgm:pt>
    <dgm:pt modelId="{5752F145-4F0C-D547-B501-73887C9763E0}" type="parTrans" cxnId="{AB7928AB-6339-8D4B-A8A5-7DFC609907C9}">
      <dgm:prSet/>
      <dgm:spPr/>
      <dgm:t>
        <a:bodyPr/>
        <a:lstStyle/>
        <a:p>
          <a:endParaRPr lang="zh-CN" altLang="en-US"/>
        </a:p>
      </dgm:t>
    </dgm:pt>
    <dgm:pt modelId="{433DA1EA-F63E-D549-A697-EB45084A484B}" type="sibTrans" cxnId="{AB7928AB-6339-8D4B-A8A5-7DFC609907C9}">
      <dgm:prSet/>
      <dgm:spPr/>
      <dgm:t>
        <a:bodyPr/>
        <a:lstStyle/>
        <a:p>
          <a:endParaRPr lang="zh-CN" altLang="en-US"/>
        </a:p>
      </dgm:t>
    </dgm:pt>
    <dgm:pt modelId="{627412AE-1CE5-AF42-AA45-6B92F2859D09}">
      <dgm:prSet phldrT="[文本]"/>
      <dgm:spPr/>
      <dgm:t>
        <a:bodyPr/>
        <a:lstStyle/>
        <a:p>
          <a:r>
            <a:rPr lang="en-US" altLang="zh-CN" dirty="0" smtClean="0"/>
            <a:t>3rd</a:t>
          </a:r>
          <a:endParaRPr lang="zh-CN" altLang="en-US" dirty="0"/>
        </a:p>
      </dgm:t>
    </dgm:pt>
    <dgm:pt modelId="{1F3B8658-B959-2C49-9173-B1963D88A1A4}" type="parTrans" cxnId="{89B8D264-5A83-3941-95AB-ACF3FB3E6E4F}">
      <dgm:prSet/>
      <dgm:spPr/>
      <dgm:t>
        <a:bodyPr/>
        <a:lstStyle/>
        <a:p>
          <a:endParaRPr lang="zh-CN" altLang="en-US"/>
        </a:p>
      </dgm:t>
    </dgm:pt>
    <dgm:pt modelId="{19FED203-94A5-A543-9E8F-7BBDA984E0D2}" type="sibTrans" cxnId="{89B8D264-5A83-3941-95AB-ACF3FB3E6E4F}">
      <dgm:prSet/>
      <dgm:spPr/>
      <dgm:t>
        <a:bodyPr/>
        <a:lstStyle/>
        <a:p>
          <a:endParaRPr lang="zh-CN" altLang="en-US"/>
        </a:p>
      </dgm:t>
    </dgm:pt>
    <dgm:pt modelId="{2DDA36C8-219C-0743-BD95-BF1B7910BE03}">
      <dgm:prSet phldrT="[文本]" custT="1"/>
      <dgm:spPr/>
      <dgm:t>
        <a:bodyPr/>
        <a:lstStyle/>
        <a:p>
          <a:r>
            <a:rPr lang="zh-CN" altLang="en-US" sz="2000" dirty="0" smtClean="0">
              <a:latin typeface="华文新魏" panose="02010800040101010101" pitchFamily="2" charset="-122"/>
              <a:ea typeface="华文新魏" panose="02010800040101010101" pitchFamily="2" charset="-122"/>
            </a:rPr>
            <a:t>优化算法调优</a:t>
          </a:r>
          <a:endParaRPr lang="zh-CN" altLang="en-US" sz="2000" dirty="0">
            <a:latin typeface="华文新魏" panose="02010800040101010101" pitchFamily="2" charset="-122"/>
            <a:ea typeface="华文新魏" panose="02010800040101010101" pitchFamily="2" charset="-122"/>
          </a:endParaRPr>
        </a:p>
      </dgm:t>
    </dgm:pt>
    <dgm:pt modelId="{A41141CB-D3F6-124D-88C8-642A25262C9A}" type="parTrans" cxnId="{75EE1F91-44A7-874F-A5A0-0BB73F776063}">
      <dgm:prSet/>
      <dgm:spPr/>
      <dgm:t>
        <a:bodyPr/>
        <a:lstStyle/>
        <a:p>
          <a:endParaRPr lang="zh-CN" altLang="en-US"/>
        </a:p>
      </dgm:t>
    </dgm:pt>
    <dgm:pt modelId="{BD11059B-F890-1343-998C-11F4E6E092B9}" type="sibTrans" cxnId="{75EE1F91-44A7-874F-A5A0-0BB73F776063}">
      <dgm:prSet/>
      <dgm:spPr/>
      <dgm:t>
        <a:bodyPr/>
        <a:lstStyle/>
        <a:p>
          <a:endParaRPr lang="zh-CN" altLang="en-US"/>
        </a:p>
      </dgm:t>
    </dgm:pt>
    <dgm:pt modelId="{DE145AED-F7E3-2F43-B4AD-D4806D69C8E7}" type="pres">
      <dgm:prSet presAssocID="{7E119FA2-8722-ED4A-BD7A-8E5F2788D761}" presName="linearFlow" presStyleCnt="0">
        <dgm:presLayoutVars>
          <dgm:dir/>
          <dgm:animLvl val="lvl"/>
          <dgm:resizeHandles val="exact"/>
        </dgm:presLayoutVars>
      </dgm:prSet>
      <dgm:spPr/>
      <dgm:t>
        <a:bodyPr/>
        <a:lstStyle/>
        <a:p>
          <a:endParaRPr lang="zh-CN" altLang="en-US"/>
        </a:p>
      </dgm:t>
    </dgm:pt>
    <dgm:pt modelId="{4EE0D40D-1823-F548-A711-8CE8E96BAE4E}" type="pres">
      <dgm:prSet presAssocID="{E32E0183-69AD-4447-8454-E7926D7CC864}" presName="composite" presStyleCnt="0"/>
      <dgm:spPr/>
      <dgm:t>
        <a:bodyPr/>
        <a:lstStyle/>
        <a:p>
          <a:endParaRPr lang="zh-CN" altLang="en-US"/>
        </a:p>
      </dgm:t>
    </dgm:pt>
    <dgm:pt modelId="{ADD5A65D-37BA-394F-8B59-65AA7061ABB9}" type="pres">
      <dgm:prSet presAssocID="{E32E0183-69AD-4447-8454-E7926D7CC864}" presName="parentText" presStyleLbl="alignNode1" presStyleIdx="0" presStyleCnt="3">
        <dgm:presLayoutVars>
          <dgm:chMax val="1"/>
          <dgm:bulletEnabled val="1"/>
        </dgm:presLayoutVars>
      </dgm:prSet>
      <dgm:spPr/>
      <dgm:t>
        <a:bodyPr/>
        <a:lstStyle/>
        <a:p>
          <a:endParaRPr lang="zh-CN" altLang="en-US"/>
        </a:p>
      </dgm:t>
    </dgm:pt>
    <dgm:pt modelId="{681FD0A6-872B-294C-A72F-72C5872B97B2}" type="pres">
      <dgm:prSet presAssocID="{E32E0183-69AD-4447-8454-E7926D7CC864}" presName="descendantText" presStyleLbl="alignAcc1" presStyleIdx="0" presStyleCnt="3" custScaleX="78436">
        <dgm:presLayoutVars>
          <dgm:bulletEnabled val="1"/>
        </dgm:presLayoutVars>
      </dgm:prSet>
      <dgm:spPr/>
      <dgm:t>
        <a:bodyPr/>
        <a:lstStyle/>
        <a:p>
          <a:endParaRPr lang="zh-CN" altLang="en-US"/>
        </a:p>
      </dgm:t>
    </dgm:pt>
    <dgm:pt modelId="{AD27A272-0941-6C44-9A34-A1791C7768D9}" type="pres">
      <dgm:prSet presAssocID="{C2956742-0B76-F84E-845C-A4010F12DB4D}" presName="sp" presStyleCnt="0"/>
      <dgm:spPr/>
      <dgm:t>
        <a:bodyPr/>
        <a:lstStyle/>
        <a:p>
          <a:endParaRPr lang="zh-CN" altLang="en-US"/>
        </a:p>
      </dgm:t>
    </dgm:pt>
    <dgm:pt modelId="{31C1F0F0-4750-C74C-8C6D-8C327C6B3C70}" type="pres">
      <dgm:prSet presAssocID="{47A60115-BAD0-0742-8F36-9FC4522E3382}" presName="composite" presStyleCnt="0"/>
      <dgm:spPr/>
      <dgm:t>
        <a:bodyPr/>
        <a:lstStyle/>
        <a:p>
          <a:endParaRPr lang="zh-CN" altLang="en-US"/>
        </a:p>
      </dgm:t>
    </dgm:pt>
    <dgm:pt modelId="{A8C4B1E2-8015-8C43-B27A-5EA469813FB9}" type="pres">
      <dgm:prSet presAssocID="{47A60115-BAD0-0742-8F36-9FC4522E3382}" presName="parentText" presStyleLbl="alignNode1" presStyleIdx="1" presStyleCnt="3">
        <dgm:presLayoutVars>
          <dgm:chMax val="1"/>
          <dgm:bulletEnabled val="1"/>
        </dgm:presLayoutVars>
      </dgm:prSet>
      <dgm:spPr/>
      <dgm:t>
        <a:bodyPr/>
        <a:lstStyle/>
        <a:p>
          <a:endParaRPr lang="zh-CN" altLang="en-US"/>
        </a:p>
      </dgm:t>
    </dgm:pt>
    <dgm:pt modelId="{BB38C209-096B-8248-81B2-74385E7256CC}" type="pres">
      <dgm:prSet presAssocID="{47A60115-BAD0-0742-8F36-9FC4522E3382}" presName="descendantText" presStyleLbl="alignAcc1" presStyleIdx="1" presStyleCnt="3" custScaleX="78857">
        <dgm:presLayoutVars>
          <dgm:bulletEnabled val="1"/>
        </dgm:presLayoutVars>
      </dgm:prSet>
      <dgm:spPr/>
      <dgm:t>
        <a:bodyPr/>
        <a:lstStyle/>
        <a:p>
          <a:endParaRPr lang="zh-CN" altLang="en-US"/>
        </a:p>
      </dgm:t>
    </dgm:pt>
    <dgm:pt modelId="{7D625020-8046-0D4B-ACF3-A63F12AD7751}" type="pres">
      <dgm:prSet presAssocID="{2847E9A6-A696-E849-9224-E775DFB7B002}" presName="sp" presStyleCnt="0"/>
      <dgm:spPr/>
      <dgm:t>
        <a:bodyPr/>
        <a:lstStyle/>
        <a:p>
          <a:endParaRPr lang="zh-CN" altLang="en-US"/>
        </a:p>
      </dgm:t>
    </dgm:pt>
    <dgm:pt modelId="{FEC5601F-3852-FB45-A47A-06F06B4116D1}" type="pres">
      <dgm:prSet presAssocID="{627412AE-1CE5-AF42-AA45-6B92F2859D09}" presName="composite" presStyleCnt="0"/>
      <dgm:spPr/>
      <dgm:t>
        <a:bodyPr/>
        <a:lstStyle/>
        <a:p>
          <a:endParaRPr lang="zh-CN" altLang="en-US"/>
        </a:p>
      </dgm:t>
    </dgm:pt>
    <dgm:pt modelId="{CA742C3A-02AA-B94E-BE9A-6C76F96563FA}" type="pres">
      <dgm:prSet presAssocID="{627412AE-1CE5-AF42-AA45-6B92F2859D09}" presName="parentText" presStyleLbl="alignNode1" presStyleIdx="2" presStyleCnt="3">
        <dgm:presLayoutVars>
          <dgm:chMax val="1"/>
          <dgm:bulletEnabled val="1"/>
        </dgm:presLayoutVars>
      </dgm:prSet>
      <dgm:spPr/>
      <dgm:t>
        <a:bodyPr/>
        <a:lstStyle/>
        <a:p>
          <a:endParaRPr lang="zh-CN" altLang="en-US"/>
        </a:p>
      </dgm:t>
    </dgm:pt>
    <dgm:pt modelId="{F7046558-F9EC-D343-8541-6B96B164B672}" type="pres">
      <dgm:prSet presAssocID="{627412AE-1CE5-AF42-AA45-6B92F2859D09}" presName="descendantText" presStyleLbl="alignAcc1" presStyleIdx="2" presStyleCnt="3" custScaleX="79314">
        <dgm:presLayoutVars>
          <dgm:bulletEnabled val="1"/>
        </dgm:presLayoutVars>
      </dgm:prSet>
      <dgm:spPr/>
      <dgm:t>
        <a:bodyPr/>
        <a:lstStyle/>
        <a:p>
          <a:endParaRPr lang="zh-CN" altLang="en-US"/>
        </a:p>
      </dgm:t>
    </dgm:pt>
  </dgm:ptLst>
  <dgm:cxnLst>
    <dgm:cxn modelId="{324D00EF-9FDE-A840-BB15-682C2CBA4F6E}" type="presOf" srcId="{46A25B8C-649B-404E-A4A9-406E8D589570}" destId="{681FD0A6-872B-294C-A72F-72C5872B97B2}" srcOrd="0" destOrd="0" presId="urn:microsoft.com/office/officeart/2005/8/layout/chevron2"/>
    <dgm:cxn modelId="{A3F4E9F7-6618-C945-B181-315F95F5602C}" type="presOf" srcId="{47A60115-BAD0-0742-8F36-9FC4522E3382}" destId="{A8C4B1E2-8015-8C43-B27A-5EA469813FB9}" srcOrd="0" destOrd="0" presId="urn:microsoft.com/office/officeart/2005/8/layout/chevron2"/>
    <dgm:cxn modelId="{33D6244E-4891-E740-A5AB-F578E161523C}" srcId="{7E119FA2-8722-ED4A-BD7A-8E5F2788D761}" destId="{E32E0183-69AD-4447-8454-E7926D7CC864}" srcOrd="0" destOrd="0" parTransId="{F42DA43F-FB03-3D4F-B16E-FED43ECA6865}" sibTransId="{C2956742-0B76-F84E-845C-A4010F12DB4D}"/>
    <dgm:cxn modelId="{29C675D8-EE17-D744-B41E-1A4812AE28A3}" srcId="{7E119FA2-8722-ED4A-BD7A-8E5F2788D761}" destId="{47A60115-BAD0-0742-8F36-9FC4522E3382}" srcOrd="1" destOrd="0" parTransId="{52E4B515-455B-2346-BFA8-303A56D36560}" sibTransId="{2847E9A6-A696-E849-9224-E775DFB7B002}"/>
    <dgm:cxn modelId="{AB7928AB-6339-8D4B-A8A5-7DFC609907C9}" srcId="{47A60115-BAD0-0742-8F36-9FC4522E3382}" destId="{57E2DC56-5110-AF4F-B64A-0AB1AF74197E}" srcOrd="0" destOrd="0" parTransId="{5752F145-4F0C-D547-B501-73887C9763E0}" sibTransId="{433DA1EA-F63E-D549-A697-EB45084A484B}"/>
    <dgm:cxn modelId="{89B8D264-5A83-3941-95AB-ACF3FB3E6E4F}" srcId="{7E119FA2-8722-ED4A-BD7A-8E5F2788D761}" destId="{627412AE-1CE5-AF42-AA45-6B92F2859D09}" srcOrd="2" destOrd="0" parTransId="{1F3B8658-B959-2C49-9173-B1963D88A1A4}" sibTransId="{19FED203-94A5-A543-9E8F-7BBDA984E0D2}"/>
    <dgm:cxn modelId="{1838FD3E-C61E-3B4C-BA33-6D8D45F867AF}" type="presOf" srcId="{2DDA36C8-219C-0743-BD95-BF1B7910BE03}" destId="{F7046558-F9EC-D343-8541-6B96B164B672}" srcOrd="0" destOrd="0" presId="urn:microsoft.com/office/officeart/2005/8/layout/chevron2"/>
    <dgm:cxn modelId="{843162CC-D3B1-D14C-849D-8B3946F0F7D2}" type="presOf" srcId="{57E2DC56-5110-AF4F-B64A-0AB1AF74197E}" destId="{BB38C209-096B-8248-81B2-74385E7256CC}" srcOrd="0" destOrd="0" presId="urn:microsoft.com/office/officeart/2005/8/layout/chevron2"/>
    <dgm:cxn modelId="{443521A1-4DAE-3E48-A248-320AFC2B28FB}" type="presOf" srcId="{E32E0183-69AD-4447-8454-E7926D7CC864}" destId="{ADD5A65D-37BA-394F-8B59-65AA7061ABB9}" srcOrd="0" destOrd="0" presId="urn:microsoft.com/office/officeart/2005/8/layout/chevron2"/>
    <dgm:cxn modelId="{C6C6D743-D864-E346-A55D-5D351E1E397F}" srcId="{E32E0183-69AD-4447-8454-E7926D7CC864}" destId="{46A25B8C-649B-404E-A4A9-406E8D589570}" srcOrd="0" destOrd="0" parTransId="{82F758F1-7229-BD4D-8A40-9D159AFF981E}" sibTransId="{85632862-C074-0B4F-A25D-54184D994B3C}"/>
    <dgm:cxn modelId="{26578401-1540-494B-A4DE-FE6EA172C6C1}" type="presOf" srcId="{627412AE-1CE5-AF42-AA45-6B92F2859D09}" destId="{CA742C3A-02AA-B94E-BE9A-6C76F96563FA}" srcOrd="0" destOrd="0" presId="urn:microsoft.com/office/officeart/2005/8/layout/chevron2"/>
    <dgm:cxn modelId="{75EE1F91-44A7-874F-A5A0-0BB73F776063}" srcId="{627412AE-1CE5-AF42-AA45-6B92F2859D09}" destId="{2DDA36C8-219C-0743-BD95-BF1B7910BE03}" srcOrd="0" destOrd="0" parTransId="{A41141CB-D3F6-124D-88C8-642A25262C9A}" sibTransId="{BD11059B-F890-1343-998C-11F4E6E092B9}"/>
    <dgm:cxn modelId="{76B8E1D7-036E-EC46-8CE0-55B847EFED5A}" type="presOf" srcId="{7E119FA2-8722-ED4A-BD7A-8E5F2788D761}" destId="{DE145AED-F7E3-2F43-B4AD-D4806D69C8E7}" srcOrd="0" destOrd="0" presId="urn:microsoft.com/office/officeart/2005/8/layout/chevron2"/>
    <dgm:cxn modelId="{E15227FF-2D53-8043-A468-2A0F38FD6813}" type="presParOf" srcId="{DE145AED-F7E3-2F43-B4AD-D4806D69C8E7}" destId="{4EE0D40D-1823-F548-A711-8CE8E96BAE4E}" srcOrd="0" destOrd="0" presId="urn:microsoft.com/office/officeart/2005/8/layout/chevron2"/>
    <dgm:cxn modelId="{8498BE15-C87F-A14F-A7E9-A0813BB0DFF1}" type="presParOf" srcId="{4EE0D40D-1823-F548-A711-8CE8E96BAE4E}" destId="{ADD5A65D-37BA-394F-8B59-65AA7061ABB9}" srcOrd="0" destOrd="0" presId="urn:microsoft.com/office/officeart/2005/8/layout/chevron2"/>
    <dgm:cxn modelId="{929D6B85-C8DD-2546-90E0-848E6CE7CCDF}" type="presParOf" srcId="{4EE0D40D-1823-F548-A711-8CE8E96BAE4E}" destId="{681FD0A6-872B-294C-A72F-72C5872B97B2}" srcOrd="1" destOrd="0" presId="urn:microsoft.com/office/officeart/2005/8/layout/chevron2"/>
    <dgm:cxn modelId="{E5D48BA2-3263-8145-BE89-B1A76138FDAB}" type="presParOf" srcId="{DE145AED-F7E3-2F43-B4AD-D4806D69C8E7}" destId="{AD27A272-0941-6C44-9A34-A1791C7768D9}" srcOrd="1" destOrd="0" presId="urn:microsoft.com/office/officeart/2005/8/layout/chevron2"/>
    <dgm:cxn modelId="{7D194498-A212-9D42-8D02-9BCCD9A522BB}" type="presParOf" srcId="{DE145AED-F7E3-2F43-B4AD-D4806D69C8E7}" destId="{31C1F0F0-4750-C74C-8C6D-8C327C6B3C70}" srcOrd="2" destOrd="0" presId="urn:microsoft.com/office/officeart/2005/8/layout/chevron2"/>
    <dgm:cxn modelId="{E448427F-A5E3-8E42-9439-7071A4F06D41}" type="presParOf" srcId="{31C1F0F0-4750-C74C-8C6D-8C327C6B3C70}" destId="{A8C4B1E2-8015-8C43-B27A-5EA469813FB9}" srcOrd="0" destOrd="0" presId="urn:microsoft.com/office/officeart/2005/8/layout/chevron2"/>
    <dgm:cxn modelId="{5BF08CCF-10CD-AC4E-A41E-794BFD9798A3}" type="presParOf" srcId="{31C1F0F0-4750-C74C-8C6D-8C327C6B3C70}" destId="{BB38C209-096B-8248-81B2-74385E7256CC}" srcOrd="1" destOrd="0" presId="urn:microsoft.com/office/officeart/2005/8/layout/chevron2"/>
    <dgm:cxn modelId="{470F4607-C880-B143-AD86-E51B66A574E9}" type="presParOf" srcId="{DE145AED-F7E3-2F43-B4AD-D4806D69C8E7}" destId="{7D625020-8046-0D4B-ACF3-A63F12AD7751}" srcOrd="3" destOrd="0" presId="urn:microsoft.com/office/officeart/2005/8/layout/chevron2"/>
    <dgm:cxn modelId="{2EB6E49E-C7A2-2946-8DB6-2CE29258CE5B}" type="presParOf" srcId="{DE145AED-F7E3-2F43-B4AD-D4806D69C8E7}" destId="{FEC5601F-3852-FB45-A47A-06F06B4116D1}" srcOrd="4" destOrd="0" presId="urn:microsoft.com/office/officeart/2005/8/layout/chevron2"/>
    <dgm:cxn modelId="{732B2289-CDFB-7844-BF8E-AFD18DA15D91}" type="presParOf" srcId="{FEC5601F-3852-FB45-A47A-06F06B4116D1}" destId="{CA742C3A-02AA-B94E-BE9A-6C76F96563FA}" srcOrd="0" destOrd="0" presId="urn:microsoft.com/office/officeart/2005/8/layout/chevron2"/>
    <dgm:cxn modelId="{5D1B5918-C139-7644-A364-7EE521272622}" type="presParOf" srcId="{FEC5601F-3852-FB45-A47A-06F06B4116D1}" destId="{F7046558-F9EC-D343-8541-6B96B164B67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5A65D-37BA-394F-8B59-65AA7061ABB9}">
      <dsp:nvSpPr>
        <dsp:cNvPr id="0" name=""/>
        <dsp:cNvSpPr/>
      </dsp:nvSpPr>
      <dsp:spPr>
        <a:xfrm rot="5400000">
          <a:off x="146168" y="164865"/>
          <a:ext cx="1095705" cy="76699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1st</a:t>
          </a:r>
          <a:endParaRPr lang="zh-CN" altLang="en-US" sz="1900" kern="1200" dirty="0"/>
        </a:p>
      </dsp:txBody>
      <dsp:txXfrm rot="-5400000">
        <a:off x="310524" y="384006"/>
        <a:ext cx="766994" cy="328711"/>
      </dsp:txXfrm>
    </dsp:sp>
    <dsp:sp modelId="{681FD0A6-872B-294C-A72F-72C5872B97B2}">
      <dsp:nvSpPr>
        <dsp:cNvPr id="0" name=""/>
        <dsp:cNvSpPr/>
      </dsp:nvSpPr>
      <dsp:spPr>
        <a:xfrm rot="5400000">
          <a:off x="2776302" y="-1397474"/>
          <a:ext cx="712208" cy="3508178"/>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华文新魏" panose="02010800040101010101" pitchFamily="2" charset="-122"/>
              <a:ea typeface="华文新魏" panose="02010800040101010101" pitchFamily="2" charset="-122"/>
            </a:rPr>
            <a:t>参数敏感性分析和参数空间降维</a:t>
          </a:r>
          <a:endParaRPr lang="zh-CN" altLang="en-US" sz="2000" kern="1200" dirty="0">
            <a:latin typeface="华文新魏" panose="02010800040101010101" pitchFamily="2" charset="-122"/>
            <a:ea typeface="华文新魏" panose="02010800040101010101" pitchFamily="2" charset="-122"/>
          </a:endParaRPr>
        </a:p>
      </dsp:txBody>
      <dsp:txXfrm rot="-5400000">
        <a:off x="1378318" y="35277"/>
        <a:ext cx="3473411" cy="642674"/>
      </dsp:txXfrm>
    </dsp:sp>
    <dsp:sp modelId="{A8C4B1E2-8015-8C43-B27A-5EA469813FB9}">
      <dsp:nvSpPr>
        <dsp:cNvPr id="0" name=""/>
        <dsp:cNvSpPr/>
      </dsp:nvSpPr>
      <dsp:spPr>
        <a:xfrm rot="5400000">
          <a:off x="146168" y="1056814"/>
          <a:ext cx="1095705" cy="766994"/>
        </a:xfrm>
        <a:prstGeom prst="chevron">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2nd</a:t>
          </a:r>
          <a:endParaRPr lang="zh-CN" altLang="en-US" sz="1900" kern="1200" dirty="0"/>
        </a:p>
      </dsp:txBody>
      <dsp:txXfrm rot="-5400000">
        <a:off x="310524" y="1275955"/>
        <a:ext cx="766994" cy="328711"/>
      </dsp:txXfrm>
    </dsp:sp>
    <dsp:sp modelId="{BB38C209-096B-8248-81B2-74385E7256CC}">
      <dsp:nvSpPr>
        <dsp:cNvPr id="0" name=""/>
        <dsp:cNvSpPr/>
      </dsp:nvSpPr>
      <dsp:spPr>
        <a:xfrm rot="5400000">
          <a:off x="2787332" y="-514941"/>
          <a:ext cx="712208" cy="3527008"/>
        </a:xfrm>
        <a:prstGeom prst="round2Same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华文新魏" panose="02010800040101010101" pitchFamily="2" charset="-122"/>
              <a:ea typeface="华文新魏" panose="02010800040101010101" pitchFamily="2" charset="-122"/>
            </a:rPr>
            <a:t>优化算法初值选择</a:t>
          </a:r>
          <a:endParaRPr lang="zh-CN" altLang="en-US" sz="2000" kern="1200" dirty="0">
            <a:latin typeface="华文新魏" panose="02010800040101010101" pitchFamily="2" charset="-122"/>
            <a:ea typeface="华文新魏" panose="02010800040101010101" pitchFamily="2" charset="-122"/>
          </a:endParaRPr>
        </a:p>
      </dsp:txBody>
      <dsp:txXfrm rot="-5400000">
        <a:off x="1379933" y="927225"/>
        <a:ext cx="3492241" cy="642674"/>
      </dsp:txXfrm>
    </dsp:sp>
    <dsp:sp modelId="{CA742C3A-02AA-B94E-BE9A-6C76F96563FA}">
      <dsp:nvSpPr>
        <dsp:cNvPr id="0" name=""/>
        <dsp:cNvSpPr/>
      </dsp:nvSpPr>
      <dsp:spPr>
        <a:xfrm rot="5400000">
          <a:off x="146168" y="1948763"/>
          <a:ext cx="1095705" cy="766994"/>
        </a:xfrm>
        <a:prstGeom prst="chevr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t>3rd</a:t>
          </a:r>
          <a:endParaRPr lang="zh-CN" altLang="en-US" sz="1900" kern="1200" dirty="0"/>
        </a:p>
      </dsp:txBody>
      <dsp:txXfrm rot="-5400000">
        <a:off x="310524" y="2167904"/>
        <a:ext cx="766994" cy="328711"/>
      </dsp:txXfrm>
    </dsp:sp>
    <dsp:sp modelId="{F7046558-F9EC-D343-8541-6B96B164B672}">
      <dsp:nvSpPr>
        <dsp:cNvPr id="0" name=""/>
        <dsp:cNvSpPr/>
      </dsp:nvSpPr>
      <dsp:spPr>
        <a:xfrm rot="5400000">
          <a:off x="2799305" y="366787"/>
          <a:ext cx="712208" cy="3547448"/>
        </a:xfrm>
        <a:prstGeom prst="round2Same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华文新魏" panose="02010800040101010101" pitchFamily="2" charset="-122"/>
              <a:ea typeface="华文新魏" panose="02010800040101010101" pitchFamily="2" charset="-122"/>
            </a:rPr>
            <a:t>优化算法调优</a:t>
          </a:r>
          <a:endParaRPr lang="zh-CN" altLang="en-US" sz="2000" kern="1200" dirty="0">
            <a:latin typeface="华文新魏" panose="02010800040101010101" pitchFamily="2" charset="-122"/>
            <a:ea typeface="华文新魏" panose="02010800040101010101" pitchFamily="2" charset="-122"/>
          </a:endParaRPr>
        </a:p>
      </dsp:txBody>
      <dsp:txXfrm rot="-5400000">
        <a:off x="1381686" y="1819174"/>
        <a:ext cx="3512681" cy="6426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B4B69-511C-4D4A-B07C-67872D97F483}"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DFA94-48E0-4F3C-8742-7FFB8B1769D1}" type="slidenum">
              <a:rPr lang="zh-CN" altLang="en-US" smtClean="0"/>
              <a:t>‹#›</a:t>
            </a:fld>
            <a:endParaRPr lang="zh-CN" altLang="en-US"/>
          </a:p>
        </p:txBody>
      </p:sp>
    </p:spTree>
    <p:extLst>
      <p:ext uri="{BB962C8B-B14F-4D97-AF65-F5344CB8AC3E}">
        <p14:creationId xmlns:p14="http://schemas.microsoft.com/office/powerpoint/2010/main" val="169603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、模式参数维度过高，难以直接有效的优化</a:t>
            </a:r>
            <a:endParaRPr lang="en-US" altLang="zh-CN" dirty="0" smtClean="0"/>
          </a:p>
          <a:p>
            <a:endParaRPr lang="en-US" altLang="zh-CN" dirty="0" smtClean="0"/>
          </a:p>
          <a:p>
            <a:r>
              <a:rPr lang="zh-CN" altLang="en-US" dirty="0" smtClean="0"/>
              <a:t>采样</a:t>
            </a:r>
            <a:r>
              <a:rPr lang="en-US" altLang="zh-CN" dirty="0" smtClean="0"/>
              <a:t>+</a:t>
            </a:r>
            <a:r>
              <a:rPr lang="zh-CN" altLang="en-US" dirty="0" smtClean="0"/>
              <a:t>敏感性分析 寻找到最敏感的一组参数，然后固定不敏感参数，对敏感参数进行优化</a:t>
            </a:r>
          </a:p>
          <a:p>
            <a:endParaRPr lang="en-US" altLang="zh-CN" dirty="0" smtClean="0"/>
          </a:p>
          <a:p>
            <a:r>
              <a:rPr lang="en-US" altLang="zh-CN" dirty="0" smtClean="0"/>
              <a:t>2</a:t>
            </a:r>
            <a:r>
              <a:rPr lang="zh-CN" altLang="en-US" dirty="0" smtClean="0"/>
              <a:t>、由于模式运行需要极高的时间和开销，全局优化算法需要的迭代次数太多，</a:t>
            </a:r>
            <a:endParaRPr lang="en-US" altLang="zh-CN" dirty="0" smtClean="0"/>
          </a:p>
          <a:p>
            <a:r>
              <a:rPr lang="zh-CN" altLang="en-US" dirty="0" smtClean="0"/>
              <a:t>局部优化算严重依赖初值的选取</a:t>
            </a:r>
          </a:p>
          <a:p>
            <a:endParaRPr lang="en-US" altLang="zh-CN" dirty="0" smtClean="0"/>
          </a:p>
          <a:p>
            <a:r>
              <a:rPr lang="zh-CN" altLang="en-US" dirty="0" smtClean="0"/>
              <a:t>评估优化算法，提出了高效率的改进的单纯形算法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772B635-48AF-4559-AA5C-954F3289BA5A}" type="slidenum">
              <a:rPr lang="zh-CN" altLang="en-US" smtClean="0"/>
              <a:t>4</a:t>
            </a:fld>
            <a:endParaRPr lang="zh-CN" altLang="en-US"/>
          </a:p>
        </p:txBody>
      </p:sp>
    </p:spTree>
    <p:extLst>
      <p:ext uri="{BB962C8B-B14F-4D97-AF65-F5344CB8AC3E}">
        <p14:creationId xmlns:p14="http://schemas.microsoft.com/office/powerpoint/2010/main" val="14433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274C63-68F1-43B0-9304-EC56112B50B1}" type="slidenum">
              <a:rPr lang="zh-CN" altLang="en-US" smtClean="0"/>
              <a:t>22</a:t>
            </a:fld>
            <a:endParaRPr lang="zh-CN" altLang="en-US"/>
          </a:p>
        </p:txBody>
      </p:sp>
    </p:spTree>
    <p:extLst>
      <p:ext uri="{BB962C8B-B14F-4D97-AF65-F5344CB8AC3E}">
        <p14:creationId xmlns:p14="http://schemas.microsoft.com/office/powerpoint/2010/main" val="155368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58614AB-080D-4804-9048-B7AFC210123B}" type="datetime1">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3663642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55D350-CC68-4F85-925B-73A6B228FCEB}" type="datetime1">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411990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D9EBD30-C1B7-46E0-BCF1-EAB7589BF31E}" type="datetime1">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245074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298BE0D-A5BD-474F-AAEC-B22F5D352CD9}" type="datetime1">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404318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6986127-49F8-4985-B345-5FB23621BEDC}" type="datetime1">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120231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EC85699-877F-4D48-8C10-E1E472BE9F3D}" type="datetime1">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388864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CDA3811-51FB-4149-A1EC-59792EE5563E}" type="datetime1">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3484053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DC9B44-39C2-42EB-A0FD-7EBF8B8A49F4}" type="datetime1">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307569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4C299C-8B23-4F5F-BCA5-6F83B3796661}" type="datetime1">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250465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01F2862-E8AF-4A54-B6CB-380EE0E426F0}" type="datetime1">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101520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A5F1153-E7A3-4D93-BFB7-BF1B18B558D3}" type="datetime1">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3867458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AFFA0C-5068-4393-9BFD-5BCA5F62848E}" type="datetime1">
              <a:rPr lang="zh-CN" altLang="en-US" smtClean="0"/>
              <a:t>2019/1/16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95B58-EB0A-42EF-B8D2-8C7B8F38C0F8}" type="slidenum">
              <a:rPr lang="zh-CN" altLang="en-US" smtClean="0"/>
              <a:t>‹#›</a:t>
            </a:fld>
            <a:endParaRPr lang="zh-CN" altLang="en-US"/>
          </a:p>
        </p:txBody>
      </p:sp>
    </p:spTree>
    <p:extLst>
      <p:ext uri="{BB962C8B-B14F-4D97-AF65-F5344CB8AC3E}">
        <p14:creationId xmlns:p14="http://schemas.microsoft.com/office/powerpoint/2010/main" val="778696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tif"/><Relationship Id="rId4" Type="http://schemas.openxmlformats.org/officeDocument/2006/relationships/image" Target="../media/image32.ti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chart" Target="../charts/chart1.xml"/><Relationship Id="rId3" Type="http://schemas.openxmlformats.org/officeDocument/2006/relationships/image" Target="../media/image2.png"/><Relationship Id="rId7" Type="http://schemas.openxmlformats.org/officeDocument/2006/relationships/image" Target="../media/image6.gif"/><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4149" y="1074512"/>
            <a:ext cx="11177517" cy="1591953"/>
          </a:xfrm>
        </p:spPr>
        <p:txBody>
          <a:bodyPr>
            <a:normAutofit/>
          </a:bodyPr>
          <a:lstStyle/>
          <a:p>
            <a:r>
              <a:rPr lang="zh-CN" altLang="en-US" sz="4800" dirty="0" smtClean="0">
                <a:latin typeface="华文新魏" panose="02010800040101010101" pitchFamily="2" charset="-122"/>
                <a:ea typeface="华文新魏" panose="02010800040101010101" pitchFamily="2" charset="-122"/>
                <a:cs typeface="+mn-cs"/>
              </a:rPr>
              <a:t>面向地球系统模式的自动参数优化技术</a:t>
            </a:r>
            <a:endParaRPr lang="zh-CN" altLang="en-US" sz="4800" dirty="0">
              <a:latin typeface="华文新魏" panose="02010800040101010101" pitchFamily="2" charset="-122"/>
              <a:ea typeface="华文新魏" panose="02010800040101010101" pitchFamily="2" charset="-122"/>
              <a:cs typeface="+mn-cs"/>
            </a:endParaRPr>
          </a:p>
        </p:txBody>
      </p:sp>
      <p:sp>
        <p:nvSpPr>
          <p:cNvPr id="3" name="副标题 2"/>
          <p:cNvSpPr>
            <a:spLocks noGrp="1"/>
          </p:cNvSpPr>
          <p:nvPr>
            <p:ph type="subTitle" idx="1"/>
          </p:nvPr>
        </p:nvSpPr>
        <p:spPr>
          <a:xfrm>
            <a:off x="2705405" y="3551061"/>
            <a:ext cx="7100509" cy="502323"/>
          </a:xfrm>
        </p:spPr>
        <p:txBody>
          <a:bodyPr>
            <a:noAutofit/>
          </a:bodyPr>
          <a:lstStyle/>
          <a:p>
            <a:r>
              <a:rPr lang="zh-CN" altLang="en-US" dirty="0" smtClean="0">
                <a:latin typeface="华文新魏" panose="02010800040101010101" pitchFamily="2" charset="-122"/>
                <a:ea typeface="华文新魏" panose="02010800040101010101" pitchFamily="2" charset="-122"/>
              </a:rPr>
              <a:t>薛巍 张涛 许皓宇 黄欣 吴</a:t>
            </a:r>
            <a:r>
              <a:rPr lang="zh-CN" altLang="en-US" dirty="0">
                <a:latin typeface="华文新魏" panose="02010800040101010101" pitchFamily="2" charset="-122"/>
                <a:ea typeface="华文新魏" panose="02010800040101010101" pitchFamily="2" charset="-122"/>
              </a:rPr>
              <a:t>利</a:t>
            </a:r>
            <a:endParaRPr lang="en-US" altLang="zh-CN" dirty="0" smtClean="0">
              <a:latin typeface="华文新魏" panose="02010800040101010101" pitchFamily="2" charset="-122"/>
              <a:ea typeface="华文新魏" panose="02010800040101010101" pitchFamily="2" charset="-122"/>
            </a:endParaRPr>
          </a:p>
          <a:p>
            <a:r>
              <a:rPr lang="zh-CN" altLang="en-US" sz="4000" dirty="0" smtClean="0">
                <a:latin typeface="华文新魏" panose="02010800040101010101" pitchFamily="2" charset="-122"/>
                <a:ea typeface="华文新魏" panose="02010800040101010101" pitchFamily="2" charset="-122"/>
              </a:rPr>
              <a:t> </a:t>
            </a:r>
            <a:endParaRPr lang="en-US" altLang="zh-CN" sz="4000" dirty="0" smtClean="0">
              <a:latin typeface="华文新魏" panose="02010800040101010101" pitchFamily="2" charset="-122"/>
              <a:ea typeface="华文新魏" panose="02010800040101010101" pitchFamily="2" charset="-122"/>
            </a:endParaRPr>
          </a:p>
          <a:p>
            <a:r>
              <a:rPr lang="en-US" altLang="zh-CN" sz="2800" dirty="0" smtClean="0">
                <a:latin typeface="华文新魏" panose="02010800040101010101" pitchFamily="2" charset="-122"/>
                <a:ea typeface="华文新魏" panose="02010800040101010101" pitchFamily="2" charset="-122"/>
              </a:rPr>
              <a:t>2018/12/2</a:t>
            </a:r>
            <a:endParaRPr lang="zh-CN" altLang="en-US"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69683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0342" y="264222"/>
            <a:ext cx="7910286" cy="1138773"/>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基于代理模式的参数校准流程</a:t>
            </a:r>
          </a:p>
          <a:p>
            <a:pPr algn="ctr"/>
            <a:endParaRPr lang="en-US" altLang="zh-CN" sz="3200" b="1" dirty="0">
              <a:latin typeface="Calibri" panose="020F0502020204030204" pitchFamily="34" charset="0"/>
              <a:cs typeface="Calibri" panose="020F050202020403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49141907"/>
              </p:ext>
            </p:extLst>
          </p:nvPr>
        </p:nvGraphicFramePr>
        <p:xfrm>
          <a:off x="6335485" y="1560093"/>
          <a:ext cx="5232847" cy="4335735"/>
        </p:xfrm>
        <a:graphic>
          <a:graphicData uri="http://schemas.openxmlformats.org/drawingml/2006/table">
            <a:tbl>
              <a:tblPr firstRow="1" bandRow="1">
                <a:tableStyleId>{5C22544A-7EE6-4342-B048-85BDC9FD1C3A}</a:tableStyleId>
              </a:tblPr>
              <a:tblGrid>
                <a:gridCol w="1639863">
                  <a:extLst>
                    <a:ext uri="{9D8B030D-6E8A-4147-A177-3AD203B41FA5}">
                      <a16:colId xmlns:a16="http://schemas.microsoft.com/office/drawing/2014/main" val="4142855574"/>
                    </a:ext>
                  </a:extLst>
                </a:gridCol>
                <a:gridCol w="3592984">
                  <a:extLst>
                    <a:ext uri="{9D8B030D-6E8A-4147-A177-3AD203B41FA5}">
                      <a16:colId xmlns:a16="http://schemas.microsoft.com/office/drawing/2014/main" val="3149452703"/>
                    </a:ext>
                  </a:extLst>
                </a:gridCol>
              </a:tblGrid>
              <a:tr h="476278">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常用代理模式</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原理</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35899"/>
                  </a:ext>
                </a:extLst>
              </a:tr>
              <a:tr h="1059766">
                <a:tc>
                  <a:txBody>
                    <a:bodyPr/>
                    <a:lstStyle/>
                    <a:p>
                      <a:pPr algn="ctr"/>
                      <a:endParaRPr lang="en-US" altLang="zh-CN" b="1" dirty="0" smtClean="0"/>
                    </a:p>
                    <a:p>
                      <a:pPr algn="ctr"/>
                      <a:r>
                        <a:rPr lang="en-US" altLang="zh-CN" b="1" dirty="0" smtClean="0"/>
                        <a:t>Kriging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tLang="zh-CN" sz="1400" dirty="0" smtClean="0">
                        <a:latin typeface="华文新魏" panose="02010800040101010101" pitchFamily="2" charset="-122"/>
                        <a:ea typeface="华文新魏" panose="02010800040101010101" pitchFamily="2" charset="-122"/>
                      </a:endParaRPr>
                    </a:p>
                    <a:p>
                      <a:r>
                        <a:rPr lang="zh-CN" altLang="en-US" sz="1400" dirty="0" smtClean="0">
                          <a:latin typeface="华文新魏" panose="02010800040101010101" pitchFamily="2" charset="-122"/>
                          <a:ea typeface="华文新魏" panose="02010800040101010101" pitchFamily="2" charset="-122"/>
                        </a:rPr>
                        <a:t>克里金（</a:t>
                      </a:r>
                      <a:r>
                        <a:rPr lang="en-US" altLang="zh-CN" sz="1400" dirty="0" smtClean="0">
                          <a:latin typeface="华文新魏" panose="02010800040101010101" pitchFamily="2" charset="-122"/>
                          <a:ea typeface="华文新魏" panose="02010800040101010101" pitchFamily="2" charset="-122"/>
                        </a:rPr>
                        <a:t>Kriging</a:t>
                      </a:r>
                      <a:r>
                        <a:rPr lang="zh-CN" altLang="en-US" sz="1400" dirty="0" smtClean="0">
                          <a:latin typeface="华文新魏" panose="02010800040101010101" pitchFamily="2" charset="-122"/>
                          <a:ea typeface="华文新魏" panose="02010800040101010101" pitchFamily="2" charset="-122"/>
                        </a:rPr>
                        <a:t>）</a:t>
                      </a:r>
                      <a:r>
                        <a:rPr lang="en-US" altLang="zh-CN" sz="1400" dirty="0" smtClean="0">
                          <a:latin typeface="华文新魏" panose="02010800040101010101" pitchFamily="2" charset="-122"/>
                          <a:ea typeface="华文新魏" panose="02010800040101010101" pitchFamily="2" charset="-122"/>
                        </a:rPr>
                        <a:t> </a:t>
                      </a:r>
                      <a:r>
                        <a:rPr lang="zh-CN" altLang="en-US" sz="1400" dirty="0" smtClean="0">
                          <a:latin typeface="华文新魏" panose="02010800040101010101" pitchFamily="2" charset="-122"/>
                          <a:ea typeface="华文新魏" panose="02010800040101010101" pitchFamily="2" charset="-122"/>
                        </a:rPr>
                        <a:t>代理模式在局部局域基于已知样本点数据，对未知样本点进行无偏最优估计</a:t>
                      </a:r>
                      <a:endParaRPr lang="zh-CN" altLang="en-US" sz="14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40322"/>
                  </a:ext>
                </a:extLst>
              </a:tr>
              <a:tr h="1116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MARS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smtClean="0">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华文新魏" panose="02010800040101010101" pitchFamily="2" charset="-122"/>
                          <a:ea typeface="华文新魏" panose="02010800040101010101" pitchFamily="2" charset="-122"/>
                        </a:rPr>
                        <a:t>多元自适应回归样条（</a:t>
                      </a:r>
                      <a:r>
                        <a:rPr lang="en-US" altLang="zh-CN" sz="1400" dirty="0" smtClean="0">
                          <a:latin typeface="华文新魏" panose="02010800040101010101" pitchFamily="2" charset="-122"/>
                          <a:ea typeface="华文新魏" panose="02010800040101010101" pitchFamily="2" charset="-122"/>
                        </a:rPr>
                        <a:t>MARS</a:t>
                      </a:r>
                      <a:r>
                        <a:rPr lang="zh-CN" altLang="en-US" sz="1400" dirty="0" smtClean="0">
                          <a:latin typeface="华文新魏" panose="02010800040101010101" pitchFamily="2" charset="-122"/>
                          <a:ea typeface="华文新魏" panose="02010800040101010101" pitchFamily="2" charset="-122"/>
                        </a:rPr>
                        <a:t>）通过样条函数模拟复杂的非线性关系。</a:t>
                      </a:r>
                      <a:r>
                        <a:rPr lang="en-US" altLang="zh-CN" sz="1400" dirty="0" smtClean="0">
                          <a:latin typeface="华文新魏" panose="02010800040101010101" pitchFamily="2" charset="-122"/>
                          <a:ea typeface="华文新魏" panose="02010800040101010101" pitchFamily="2" charset="-122"/>
                        </a:rPr>
                        <a:t>MARS </a:t>
                      </a:r>
                      <a:r>
                        <a:rPr lang="zh-CN" altLang="en-US" sz="1400" dirty="0" smtClean="0">
                          <a:latin typeface="华文新魏" panose="02010800040101010101" pitchFamily="2" charset="-122"/>
                          <a:ea typeface="华文新魏" panose="02010800040101010101" pitchFamily="2" charset="-122"/>
                        </a:rPr>
                        <a:t>将复杂的高维数据空间自动划分为独立的小区域，每个子区域用分段的样条函数进行拟合</a:t>
                      </a:r>
                      <a:endParaRPr lang="en-US" altLang="zh-CN" sz="1400" dirty="0" smtClean="0">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smtClean="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343153"/>
                  </a:ext>
                </a:extLst>
              </a:tr>
              <a:tr h="14280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RBF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smtClean="0">
                        <a:latin typeface="华文新魏" panose="02010800040101010101" pitchFamily="2" charset="-122"/>
                        <a:ea typeface="华文新魏" panose="020108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华文新魏" panose="02010800040101010101" pitchFamily="2" charset="-122"/>
                          <a:ea typeface="华文新魏" panose="02010800040101010101" pitchFamily="2" charset="-122"/>
                        </a:rPr>
                        <a:t>径向基函数（</a:t>
                      </a:r>
                      <a:r>
                        <a:rPr lang="en-US" altLang="zh-CN" sz="1400" dirty="0" smtClean="0">
                          <a:latin typeface="华文新魏" panose="02010800040101010101" pitchFamily="2" charset="-122"/>
                          <a:ea typeface="华文新魏" panose="02010800040101010101" pitchFamily="2" charset="-122"/>
                        </a:rPr>
                        <a:t>RBF</a:t>
                      </a:r>
                      <a:r>
                        <a:rPr lang="zh-CN" altLang="en-US" sz="1400" dirty="0" smtClean="0">
                          <a:latin typeface="华文新魏" panose="02010800040101010101" pitchFamily="2" charset="-122"/>
                          <a:ea typeface="华文新魏" panose="02010800040101010101" pitchFamily="2" charset="-122"/>
                        </a:rPr>
                        <a:t>）模型是一个实值函数。 在使用</a:t>
                      </a:r>
                      <a:r>
                        <a:rPr lang="en-US" altLang="zh-CN" sz="1400" dirty="0" smtClean="0">
                          <a:latin typeface="华文新魏" panose="02010800040101010101" pitchFamily="2" charset="-122"/>
                          <a:ea typeface="华文新魏" panose="02010800040101010101" pitchFamily="2" charset="-122"/>
                        </a:rPr>
                        <a:t>RBF</a:t>
                      </a:r>
                      <a:r>
                        <a:rPr lang="zh-CN" altLang="en-US" sz="1400" dirty="0" smtClean="0">
                          <a:latin typeface="华文新魏" panose="02010800040101010101" pitchFamily="2" charset="-122"/>
                          <a:ea typeface="华文新魏" panose="02010800040101010101" pitchFamily="2" charset="-122"/>
                        </a:rPr>
                        <a:t>模型的点</a:t>
                      </a:r>
                      <a:r>
                        <a:rPr lang="en-US" altLang="zh-CN" sz="1400" dirty="0" smtClean="0">
                          <a:latin typeface="Chaparral Pro Light" panose="02060403030505090203" pitchFamily="18" charset="0"/>
                          <a:ea typeface="华文新魏" panose="02010800040101010101" pitchFamily="2" charset="-122"/>
                        </a:rPr>
                        <a:t>x</a:t>
                      </a:r>
                      <a:r>
                        <a:rPr lang="zh-CN" altLang="en-US" sz="1400" dirty="0" smtClean="0">
                          <a:latin typeface="华文新魏" panose="02010800040101010101" pitchFamily="2" charset="-122"/>
                          <a:ea typeface="华文新魏" panose="02010800040101010101" pitchFamily="2" charset="-122"/>
                        </a:rPr>
                        <a:t>处的预测仅取决于训练集中</a:t>
                      </a:r>
                      <a:r>
                        <a:rPr lang="en-US" altLang="zh-CN" sz="1400" kern="1200" dirty="0" smtClean="0">
                          <a:solidFill>
                            <a:schemeClr val="dk1"/>
                          </a:solidFill>
                          <a:latin typeface="Chaparral Pro Light" panose="02060403030505090203" pitchFamily="18" charset="0"/>
                          <a:ea typeface="华文新魏" panose="02010800040101010101" pitchFamily="2" charset="-122"/>
                          <a:cs typeface="+mn-cs"/>
                        </a:rPr>
                        <a:t>x</a:t>
                      </a:r>
                      <a:r>
                        <a:rPr lang="zh-CN" altLang="en-US" sz="1400" dirty="0" smtClean="0">
                          <a:latin typeface="华文新魏" panose="02010800040101010101" pitchFamily="2" charset="-122"/>
                          <a:ea typeface="华文新魏" panose="02010800040101010101" pitchFamily="2" charset="-122"/>
                        </a:rPr>
                        <a:t>与输出已经被给出的其他点之间的距离。</a:t>
                      </a:r>
                    </a:p>
                    <a:p>
                      <a:endParaRPr lang="zh-CN" altLang="en-US" sz="1400"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80063"/>
                  </a:ext>
                </a:extLst>
              </a:tr>
            </a:tbl>
          </a:graphicData>
        </a:graphic>
      </p:graphicFrame>
      <p:pic>
        <p:nvPicPr>
          <p:cNvPr id="2" name="Picture 31"/>
          <p:cNvPicPr/>
          <p:nvPr/>
        </p:nvPicPr>
        <p:blipFill rotWithShape="1">
          <a:blip r:embed="rId2" cstate="print">
            <a:extLst>
              <a:ext uri="{28A0092B-C50C-407E-A947-70E740481C1C}">
                <a14:useLocalDpi xmlns:a14="http://schemas.microsoft.com/office/drawing/2010/main"/>
              </a:ext>
            </a:extLst>
          </a:blip>
          <a:srcRect/>
          <a:stretch/>
        </p:blipFill>
        <p:spPr bwMode="auto">
          <a:xfrm>
            <a:off x="141514" y="1560093"/>
            <a:ext cx="6025528" cy="4250469"/>
          </a:xfrm>
          <a:prstGeom prst="rect">
            <a:avLst/>
          </a:prstGeom>
          <a:ln>
            <a:noFill/>
          </a:ln>
          <a:extLst>
            <a:ext uri="{53640926-AAD7-44D8-BBD7-CCE9431645EC}">
              <a14:shadowObscured xmlns:a14="http://schemas.microsoft.com/office/drawing/2010/main"/>
            </a:ext>
          </a:extLst>
        </p:spPr>
      </p:pic>
      <p:sp>
        <p:nvSpPr>
          <p:cNvPr id="5" name="椭圆 4"/>
          <p:cNvSpPr/>
          <p:nvPr/>
        </p:nvSpPr>
        <p:spPr>
          <a:xfrm>
            <a:off x="1866037" y="3044791"/>
            <a:ext cx="1900990" cy="7199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02195B58-EB0A-42EF-B8D2-8C7B8F38C0F8}" type="slidenum">
              <a:rPr lang="zh-CN" altLang="en-US" smtClean="0"/>
              <a:t>10</a:t>
            </a:fld>
            <a:endParaRPr lang="zh-CN" altLang="en-US"/>
          </a:p>
        </p:txBody>
      </p:sp>
    </p:spTree>
    <p:extLst>
      <p:ext uri="{BB962C8B-B14F-4D97-AF65-F5344CB8AC3E}">
        <p14:creationId xmlns:p14="http://schemas.microsoft.com/office/powerpoint/2010/main" val="42413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32.png"/>
          <p:cNvPicPr/>
          <p:nvPr/>
        </p:nvPicPr>
        <p:blipFill>
          <a:blip r:embed="rId2"/>
          <a:srcRect/>
          <a:stretch>
            <a:fillRect/>
          </a:stretch>
        </p:blipFill>
        <p:spPr>
          <a:xfrm>
            <a:off x="7359601" y="2027013"/>
            <a:ext cx="4235212" cy="3139184"/>
          </a:xfrm>
          <a:prstGeom prst="rect">
            <a:avLst/>
          </a:prstGeom>
          <a:ln/>
        </p:spPr>
      </p:pic>
      <p:pic>
        <p:nvPicPr>
          <p:cNvPr id="4" name="image34.png"/>
          <p:cNvPicPr/>
          <p:nvPr/>
        </p:nvPicPr>
        <p:blipFill>
          <a:blip r:embed="rId3"/>
          <a:srcRect/>
          <a:stretch>
            <a:fillRect/>
          </a:stretch>
        </p:blipFill>
        <p:spPr>
          <a:xfrm>
            <a:off x="3801453" y="2125504"/>
            <a:ext cx="3439408" cy="2942203"/>
          </a:xfrm>
          <a:prstGeom prst="rect">
            <a:avLst/>
          </a:prstGeom>
          <a:ln/>
        </p:spPr>
      </p:pic>
      <p:sp>
        <p:nvSpPr>
          <p:cNvPr id="5" name="矩形 4"/>
          <p:cNvSpPr/>
          <p:nvPr/>
        </p:nvSpPr>
        <p:spPr>
          <a:xfrm>
            <a:off x="4074216" y="5319910"/>
            <a:ext cx="3112647" cy="646331"/>
          </a:xfrm>
          <a:prstGeom prst="rect">
            <a:avLst/>
          </a:prstGeom>
        </p:spPr>
        <p:txBody>
          <a:bodyPr wrap="square">
            <a:spAutoFit/>
          </a:bodyPr>
          <a:lstStyle/>
          <a:p>
            <a:pPr algn="ctr"/>
            <a:r>
              <a:rPr lang="en-GB" altLang="zh-CN" b="1" dirty="0">
                <a:latin typeface="Times New Roman" panose="02020603050405020304" pitchFamily="18" charset="0"/>
                <a:ea typeface="Times New Roman" panose="02020603050405020304" pitchFamily="18" charset="0"/>
              </a:rPr>
              <a:t>The RMSEs for two-pool microbial model</a:t>
            </a:r>
            <a:endParaRPr lang="zh-CN" altLang="en-US" dirty="0"/>
          </a:p>
        </p:txBody>
      </p:sp>
      <p:sp>
        <p:nvSpPr>
          <p:cNvPr id="6" name="矩形 5"/>
          <p:cNvSpPr/>
          <p:nvPr/>
        </p:nvSpPr>
        <p:spPr>
          <a:xfrm>
            <a:off x="7956406" y="5344571"/>
            <a:ext cx="3041603" cy="646331"/>
          </a:xfrm>
          <a:prstGeom prst="rect">
            <a:avLst/>
          </a:prstGeom>
        </p:spPr>
        <p:txBody>
          <a:bodyPr wrap="square">
            <a:spAutoFit/>
          </a:bodyPr>
          <a:lstStyle/>
          <a:p>
            <a:pPr lvl="0" algn="ctr"/>
            <a:r>
              <a:rPr lang="en-GB" altLang="zh-CN" b="1" dirty="0">
                <a:ea typeface="Times New Roman" panose="02020603050405020304" pitchFamily="18" charset="0"/>
              </a:rPr>
              <a:t>The RMSEs for four-pool microbial model</a:t>
            </a:r>
            <a:endParaRPr lang="zh-CN" altLang="zh-CN" dirty="0">
              <a:effectLst/>
            </a:endParaRPr>
          </a:p>
        </p:txBody>
      </p:sp>
      <p:sp>
        <p:nvSpPr>
          <p:cNvPr id="7" name="文本框 6"/>
          <p:cNvSpPr txBox="1"/>
          <p:nvPr/>
        </p:nvSpPr>
        <p:spPr>
          <a:xfrm>
            <a:off x="2307771" y="384629"/>
            <a:ext cx="7910286" cy="1138773"/>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常用的代理模式介绍和对比</a:t>
            </a:r>
          </a:p>
          <a:p>
            <a:pPr algn="ctr"/>
            <a:endParaRPr lang="en-US" altLang="zh-CN" sz="3200" b="1" dirty="0">
              <a:latin typeface="Calibri" panose="020F0502020204030204" pitchFamily="34" charset="0"/>
              <a:cs typeface="Calibri" panose="020F0502020204030204" pitchFamily="34" charset="0"/>
            </a:endParaRPr>
          </a:p>
        </p:txBody>
      </p:sp>
      <p:sp>
        <p:nvSpPr>
          <p:cNvPr id="8" name="矩形 7"/>
          <p:cNvSpPr/>
          <p:nvPr/>
        </p:nvSpPr>
        <p:spPr>
          <a:xfrm>
            <a:off x="471033" y="5357333"/>
            <a:ext cx="2785514" cy="646331"/>
          </a:xfrm>
          <a:prstGeom prst="rect">
            <a:avLst/>
          </a:prstGeom>
        </p:spPr>
        <p:txBody>
          <a:bodyPr wrap="square">
            <a:spAutoFit/>
          </a:bodyPr>
          <a:lstStyle/>
          <a:p>
            <a:pPr lvl="0" algn="ctr"/>
            <a:r>
              <a:rPr lang="en-GB" altLang="zh-CN" b="1" dirty="0">
                <a:ea typeface="Times New Roman" panose="02020603050405020304" pitchFamily="18" charset="0"/>
              </a:rPr>
              <a:t>The RMSEs for CLM-CASA’ model</a:t>
            </a:r>
            <a:endParaRPr lang="zh-CN" altLang="zh-CN" dirty="0">
              <a:effectLst/>
            </a:endParaRPr>
          </a:p>
        </p:txBody>
      </p:sp>
      <p:pic>
        <p:nvPicPr>
          <p:cNvPr id="9" name="image27.png"/>
          <p:cNvPicPr/>
          <p:nvPr/>
        </p:nvPicPr>
        <p:blipFill>
          <a:blip r:embed="rId4"/>
          <a:srcRect/>
          <a:stretch>
            <a:fillRect/>
          </a:stretch>
        </p:blipFill>
        <p:spPr>
          <a:xfrm>
            <a:off x="294044" y="1813027"/>
            <a:ext cx="3507409" cy="3254680"/>
          </a:xfrm>
          <a:prstGeom prst="rect">
            <a:avLst/>
          </a:prstGeom>
          <a:ln/>
        </p:spPr>
      </p:pic>
      <p:sp>
        <p:nvSpPr>
          <p:cNvPr id="2" name="文本框 1"/>
          <p:cNvSpPr txBox="1"/>
          <p:nvPr/>
        </p:nvSpPr>
        <p:spPr>
          <a:xfrm>
            <a:off x="970547" y="1319463"/>
            <a:ext cx="10146632" cy="368969"/>
          </a:xfrm>
          <a:prstGeom prst="rect">
            <a:avLst/>
          </a:prstGeom>
          <a:noFill/>
        </p:spPr>
        <p:txBody>
          <a:bodyPr wrap="square" rtlCol="0">
            <a:spAutoFit/>
          </a:bodyPr>
          <a:lstStyle/>
          <a:p>
            <a:pPr algn="ctr"/>
            <a:r>
              <a:rPr lang="zh-CN" altLang="en-US" dirty="0" smtClean="0">
                <a:solidFill>
                  <a:srgbClr val="FF0000"/>
                </a:solidFill>
                <a:latin typeface="华文新魏" panose="02010800040101010101" pitchFamily="2" charset="-122"/>
                <a:ea typeface="华文新魏" panose="02010800040101010101" pitchFamily="2" charset="-122"/>
              </a:rPr>
              <a:t>选什么代理方法</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常用代理模式方法表达能力评比</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10" name="灯片编号占位符 9"/>
          <p:cNvSpPr>
            <a:spLocks noGrp="1"/>
          </p:cNvSpPr>
          <p:nvPr>
            <p:ph type="sldNum" sz="quarter" idx="12"/>
          </p:nvPr>
        </p:nvSpPr>
        <p:spPr/>
        <p:txBody>
          <a:bodyPr/>
          <a:lstStyle/>
          <a:p>
            <a:fld id="{02195B58-EB0A-42EF-B8D2-8C7B8F38C0F8}" type="slidenum">
              <a:rPr lang="zh-CN" altLang="en-US" smtClean="0"/>
              <a:t>11</a:t>
            </a:fld>
            <a:endParaRPr lang="zh-CN" altLang="en-US"/>
          </a:p>
        </p:txBody>
      </p:sp>
      <p:sp>
        <p:nvSpPr>
          <p:cNvPr id="11" name="椭圆 10"/>
          <p:cNvSpPr/>
          <p:nvPr/>
        </p:nvSpPr>
        <p:spPr>
          <a:xfrm>
            <a:off x="2307771" y="4150058"/>
            <a:ext cx="922421" cy="5775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164663" y="4002348"/>
            <a:ext cx="922421" cy="5775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337798" y="3861300"/>
            <a:ext cx="922421" cy="5775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407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 descr="A picture containing text, map&#10;&#10;Description generated with very high confidence"/>
          <p:cNvPicPr/>
          <p:nvPr/>
        </p:nvPicPr>
        <p:blipFill>
          <a:blip r:embed="rId2" cstate="print">
            <a:extLst>
              <a:ext uri="{28A0092B-C50C-407E-A947-70E740481C1C}">
                <a14:useLocalDpi xmlns:a14="http://schemas.microsoft.com/office/drawing/2010/main"/>
              </a:ext>
            </a:extLst>
          </a:blip>
          <a:stretch>
            <a:fillRect/>
          </a:stretch>
        </p:blipFill>
        <p:spPr>
          <a:xfrm>
            <a:off x="3601453" y="1776663"/>
            <a:ext cx="4152151" cy="3280611"/>
          </a:xfrm>
          <a:prstGeom prst="rect">
            <a:avLst/>
          </a:prstGeom>
        </p:spPr>
      </p:pic>
      <p:sp>
        <p:nvSpPr>
          <p:cNvPr id="3" name="矩形 2"/>
          <p:cNvSpPr/>
          <p:nvPr/>
        </p:nvSpPr>
        <p:spPr>
          <a:xfrm>
            <a:off x="4412999" y="5220815"/>
            <a:ext cx="2677612" cy="646331"/>
          </a:xfrm>
          <a:prstGeom prst="rect">
            <a:avLst/>
          </a:prstGeom>
        </p:spPr>
        <p:txBody>
          <a:bodyPr wrap="square">
            <a:spAutoFit/>
          </a:bodyPr>
          <a:lstStyle/>
          <a:p>
            <a:pPr lvl="0" algn="ctr"/>
            <a:r>
              <a:rPr lang="en-GB" altLang="zh-CN" b="1" dirty="0">
                <a:ea typeface="Times New Roman" panose="02020603050405020304" pitchFamily="18" charset="0"/>
              </a:rPr>
              <a:t>The RMSEs for four-pool microbial model</a:t>
            </a:r>
            <a:endParaRPr lang="zh-CN" altLang="zh-CN" dirty="0">
              <a:effectLst/>
            </a:endParaRPr>
          </a:p>
        </p:txBody>
      </p:sp>
      <p:pic>
        <p:nvPicPr>
          <p:cNvPr id="4" name="Picture 26" descr="A picture containing text, map&#10;&#10;Description generated with very high confidence"/>
          <p:cNvPicPr/>
          <p:nvPr/>
        </p:nvPicPr>
        <p:blipFill>
          <a:blip r:embed="rId2" cstate="print">
            <a:extLst>
              <a:ext uri="{28A0092B-C50C-407E-A947-70E740481C1C}">
                <a14:useLocalDpi xmlns:a14="http://schemas.microsoft.com/office/drawing/2010/main"/>
              </a:ext>
            </a:extLst>
          </a:blip>
          <a:stretch>
            <a:fillRect/>
          </a:stretch>
        </p:blipFill>
        <p:spPr>
          <a:xfrm>
            <a:off x="8021013" y="1776663"/>
            <a:ext cx="3764165" cy="3398060"/>
          </a:xfrm>
          <a:prstGeom prst="rect">
            <a:avLst/>
          </a:prstGeom>
        </p:spPr>
      </p:pic>
      <p:sp>
        <p:nvSpPr>
          <p:cNvPr id="5" name="矩形 4"/>
          <p:cNvSpPr/>
          <p:nvPr/>
        </p:nvSpPr>
        <p:spPr>
          <a:xfrm>
            <a:off x="7849932" y="5243318"/>
            <a:ext cx="3134900" cy="646331"/>
          </a:xfrm>
          <a:prstGeom prst="rect">
            <a:avLst/>
          </a:prstGeom>
        </p:spPr>
        <p:txBody>
          <a:bodyPr wrap="square">
            <a:spAutoFit/>
          </a:bodyPr>
          <a:lstStyle/>
          <a:p>
            <a:pPr lvl="0" algn="ctr"/>
            <a:r>
              <a:rPr lang="en-GB" altLang="zh-CN" b="1" dirty="0"/>
              <a:t>The RMSEs for two-pool microbial model</a:t>
            </a:r>
            <a:endParaRPr lang="zh-CN" altLang="zh-CN" dirty="0">
              <a:effectLst/>
            </a:endParaRPr>
          </a:p>
        </p:txBody>
      </p:sp>
      <p:sp>
        <p:nvSpPr>
          <p:cNvPr id="6" name="文本框 5"/>
          <p:cNvSpPr txBox="1"/>
          <p:nvPr/>
        </p:nvSpPr>
        <p:spPr>
          <a:xfrm>
            <a:off x="2307771" y="384629"/>
            <a:ext cx="7910286" cy="1138773"/>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代理模式优化与常用优化算法比较</a:t>
            </a:r>
          </a:p>
          <a:p>
            <a:pPr algn="ctr"/>
            <a:endParaRPr lang="en-US" altLang="zh-CN" sz="3200" b="1" dirty="0">
              <a:latin typeface="Calibri" panose="020F0502020204030204" pitchFamily="34" charset="0"/>
              <a:cs typeface="Calibri" panose="020F0502020204030204" pitchFamily="34" charset="0"/>
            </a:endParaRPr>
          </a:p>
        </p:txBody>
      </p:sp>
      <p:pic>
        <p:nvPicPr>
          <p:cNvPr id="7" name="Picture 24" descr="A close up of a map&#10;&#10;Description generated with high confidence"/>
          <p:cNvPicPr/>
          <p:nvPr/>
        </p:nvPicPr>
        <p:blipFill>
          <a:blip r:embed="rId3" cstate="print">
            <a:extLst>
              <a:ext uri="{28A0092B-C50C-407E-A947-70E740481C1C}">
                <a14:useLocalDpi xmlns:a14="http://schemas.microsoft.com/office/drawing/2010/main"/>
              </a:ext>
            </a:extLst>
          </a:blip>
          <a:stretch>
            <a:fillRect/>
          </a:stretch>
        </p:blipFill>
        <p:spPr>
          <a:xfrm>
            <a:off x="88232" y="1789834"/>
            <a:ext cx="3549316" cy="3187052"/>
          </a:xfrm>
          <a:prstGeom prst="rect">
            <a:avLst/>
          </a:prstGeom>
        </p:spPr>
      </p:pic>
      <p:sp>
        <p:nvSpPr>
          <p:cNvPr id="8" name="矩形 7"/>
          <p:cNvSpPr/>
          <p:nvPr/>
        </p:nvSpPr>
        <p:spPr>
          <a:xfrm>
            <a:off x="472000" y="5174723"/>
            <a:ext cx="2812621" cy="646331"/>
          </a:xfrm>
          <a:prstGeom prst="rect">
            <a:avLst/>
          </a:prstGeom>
        </p:spPr>
        <p:txBody>
          <a:bodyPr wrap="square">
            <a:spAutoFit/>
          </a:bodyPr>
          <a:lstStyle/>
          <a:p>
            <a:pPr lvl="0" algn="ctr"/>
            <a:r>
              <a:rPr lang="en-GB" altLang="zh-CN" b="1" dirty="0">
                <a:ea typeface="Times New Roman" panose="02020603050405020304" pitchFamily="18" charset="0"/>
              </a:rPr>
              <a:t>The RMSEs for CLM-CASA’ model</a:t>
            </a:r>
            <a:endParaRPr lang="zh-CN" altLang="zh-CN" dirty="0">
              <a:effectLst/>
            </a:endParaRPr>
          </a:p>
        </p:txBody>
      </p:sp>
      <p:sp>
        <p:nvSpPr>
          <p:cNvPr id="9" name="文本框 8"/>
          <p:cNvSpPr txBox="1"/>
          <p:nvPr/>
        </p:nvSpPr>
        <p:spPr>
          <a:xfrm>
            <a:off x="970547" y="1319463"/>
            <a:ext cx="10146632" cy="368969"/>
          </a:xfrm>
          <a:prstGeom prst="rect">
            <a:avLst/>
          </a:prstGeom>
          <a:noFill/>
        </p:spPr>
        <p:txBody>
          <a:bodyPr wrap="square" rtlCol="0">
            <a:spAutoFit/>
          </a:bodyPr>
          <a:lstStyle/>
          <a:p>
            <a:pPr algn="ctr"/>
            <a:r>
              <a:rPr lang="zh-CN" altLang="en-US" dirty="0">
                <a:solidFill>
                  <a:srgbClr val="FF0000"/>
                </a:solidFill>
                <a:latin typeface="华文新魏" panose="02010800040101010101" pitchFamily="2" charset="-122"/>
                <a:ea typeface="华文新魏" panose="02010800040101010101" pitchFamily="2" charset="-122"/>
              </a:rPr>
              <a:t>基于代理模式调</a:t>
            </a:r>
            <a:r>
              <a:rPr lang="zh-CN" altLang="en-US" dirty="0" smtClean="0">
                <a:solidFill>
                  <a:srgbClr val="FF0000"/>
                </a:solidFill>
                <a:latin typeface="华文新魏" panose="02010800040101010101" pitchFamily="2" charset="-122"/>
                <a:ea typeface="华文新魏" panose="02010800040101010101" pitchFamily="2" charset="-122"/>
              </a:rPr>
              <a:t>优    </a:t>
            </a:r>
            <a:r>
              <a:rPr lang="en-US" altLang="zh-CN" dirty="0" smtClean="0">
                <a:solidFill>
                  <a:srgbClr val="FF0000"/>
                </a:solidFill>
                <a:latin typeface="华文新魏" panose="02010800040101010101" pitchFamily="2" charset="-122"/>
                <a:ea typeface="华文新魏" panose="02010800040101010101" pitchFamily="2" charset="-122"/>
              </a:rPr>
              <a:t>vs  </a:t>
            </a:r>
            <a:r>
              <a:rPr lang="zh-CN" altLang="en-US" dirty="0" smtClean="0">
                <a:solidFill>
                  <a:srgbClr val="FF0000"/>
                </a:solidFill>
                <a:latin typeface="华文新魏" panose="02010800040101010101" pitchFamily="2" charset="-122"/>
                <a:ea typeface="华文新魏" panose="02010800040101010101" pitchFamily="2" charset="-122"/>
              </a:rPr>
              <a:t>优化</a:t>
            </a:r>
            <a:r>
              <a:rPr lang="zh-CN" altLang="en-US" dirty="0">
                <a:solidFill>
                  <a:srgbClr val="FF0000"/>
                </a:solidFill>
                <a:latin typeface="华文新魏" panose="02010800040101010101" pitchFamily="2" charset="-122"/>
                <a:ea typeface="华文新魏" panose="02010800040101010101" pitchFamily="2" charset="-122"/>
              </a:rPr>
              <a:t>算法调</a:t>
            </a:r>
            <a:r>
              <a:rPr lang="zh-CN" altLang="en-US" dirty="0" smtClean="0">
                <a:solidFill>
                  <a:srgbClr val="FF0000"/>
                </a:solidFill>
                <a:latin typeface="华文新魏" panose="02010800040101010101" pitchFamily="2" charset="-122"/>
                <a:ea typeface="华文新魏" panose="02010800040101010101" pitchFamily="2" charset="-122"/>
              </a:rPr>
              <a:t>优 性能</a:t>
            </a:r>
            <a:r>
              <a:rPr lang="zh-CN" altLang="en-US" dirty="0">
                <a:solidFill>
                  <a:srgbClr val="FF0000"/>
                </a:solidFill>
                <a:latin typeface="华文新魏" panose="02010800040101010101" pitchFamily="2" charset="-122"/>
                <a:ea typeface="华文新魏" panose="02010800040101010101" pitchFamily="2" charset="-122"/>
              </a:rPr>
              <a:t>和收敛性比较</a:t>
            </a:r>
          </a:p>
        </p:txBody>
      </p:sp>
      <p:sp>
        <p:nvSpPr>
          <p:cNvPr id="10" name="灯片编号占位符 9"/>
          <p:cNvSpPr>
            <a:spLocks noGrp="1"/>
          </p:cNvSpPr>
          <p:nvPr>
            <p:ph type="sldNum" sz="quarter" idx="12"/>
          </p:nvPr>
        </p:nvSpPr>
        <p:spPr/>
        <p:txBody>
          <a:bodyPr/>
          <a:lstStyle/>
          <a:p>
            <a:fld id="{02195B58-EB0A-42EF-B8D2-8C7B8F38C0F8}" type="slidenum">
              <a:rPr lang="zh-CN" altLang="en-US" smtClean="0"/>
              <a:t>12</a:t>
            </a:fld>
            <a:endParaRPr lang="zh-CN" altLang="en-US"/>
          </a:p>
        </p:txBody>
      </p:sp>
      <p:sp>
        <p:nvSpPr>
          <p:cNvPr id="11" name="椭圆 10"/>
          <p:cNvSpPr/>
          <p:nvPr/>
        </p:nvSpPr>
        <p:spPr>
          <a:xfrm>
            <a:off x="2450792" y="4150806"/>
            <a:ext cx="922421" cy="5775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05008" y="3955456"/>
            <a:ext cx="922421" cy="5775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587801" y="3955456"/>
            <a:ext cx="922421" cy="57751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744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p:cNvPicPr/>
          <p:nvPr/>
        </p:nvPicPr>
        <p:blipFill rotWithShape="1">
          <a:blip r:embed="rId2" cstate="print">
            <a:extLst>
              <a:ext uri="{28A0092B-C50C-407E-A947-70E740481C1C}">
                <a14:useLocalDpi xmlns:a14="http://schemas.microsoft.com/office/drawing/2010/main" val="0"/>
              </a:ext>
            </a:extLst>
          </a:blip>
          <a:srcRect l="388" t="11197" r="-388" b="10866"/>
          <a:stretch/>
        </p:blipFill>
        <p:spPr bwMode="auto">
          <a:xfrm>
            <a:off x="5792391" y="1190715"/>
            <a:ext cx="6175828" cy="4034971"/>
          </a:xfrm>
          <a:prstGeom prst="rect">
            <a:avLst/>
          </a:prstGeom>
          <a:ln>
            <a:noFill/>
          </a:ln>
          <a:extLst>
            <a:ext uri="{53640926-AAD7-44D8-BBD7-CCE9431645EC}">
              <a14:shadowObscured xmlns:a14="http://schemas.microsoft.com/office/drawing/2010/main"/>
            </a:ext>
          </a:extLst>
        </p:spPr>
      </p:pic>
      <p:pic>
        <p:nvPicPr>
          <p:cNvPr id="3" name="image38.png"/>
          <p:cNvPicPr/>
          <p:nvPr/>
        </p:nvPicPr>
        <p:blipFill>
          <a:blip r:embed="rId3"/>
          <a:srcRect/>
          <a:stretch>
            <a:fillRect/>
          </a:stretch>
        </p:blipFill>
        <p:spPr>
          <a:xfrm>
            <a:off x="457154" y="1259850"/>
            <a:ext cx="5399405" cy="4082415"/>
          </a:xfrm>
          <a:prstGeom prst="rect">
            <a:avLst/>
          </a:prstGeom>
          <a:ln/>
        </p:spPr>
      </p:pic>
      <p:sp>
        <p:nvSpPr>
          <p:cNvPr id="4" name="文本框 3"/>
          <p:cNvSpPr txBox="1"/>
          <p:nvPr/>
        </p:nvSpPr>
        <p:spPr>
          <a:xfrm>
            <a:off x="986589" y="433384"/>
            <a:ext cx="9906381" cy="1138773"/>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代理模式优化结果与</a:t>
            </a:r>
            <a:r>
              <a:rPr lang="en-US" altLang="zh-CN" sz="3600" dirty="0">
                <a:latin typeface="华文新魏" panose="02010800040101010101" pitchFamily="2" charset="-122"/>
                <a:ea typeface="华文新魏" panose="02010800040101010101" pitchFamily="2" charset="-122"/>
              </a:rPr>
              <a:t>MCMC</a:t>
            </a:r>
            <a:r>
              <a:rPr lang="zh-CN" altLang="en-US" sz="3600" dirty="0">
                <a:latin typeface="华文新魏" panose="02010800040101010101" pitchFamily="2" charset="-122"/>
                <a:ea typeface="华文新魏" panose="02010800040101010101" pitchFamily="2" charset="-122"/>
              </a:rPr>
              <a:t>采样参数后验分布图</a:t>
            </a:r>
          </a:p>
          <a:p>
            <a:pPr algn="ctr"/>
            <a:endParaRPr lang="en-US" altLang="zh-CN" sz="3200" b="1" dirty="0">
              <a:latin typeface="Calibri" panose="020F0502020204030204" pitchFamily="34" charset="0"/>
              <a:cs typeface="Calibri" panose="020F0502020204030204" pitchFamily="34" charset="0"/>
            </a:endParaRPr>
          </a:p>
        </p:txBody>
      </p:sp>
      <p:sp>
        <p:nvSpPr>
          <p:cNvPr id="5" name="矩形 4"/>
          <p:cNvSpPr/>
          <p:nvPr/>
        </p:nvSpPr>
        <p:spPr>
          <a:xfrm>
            <a:off x="846028" y="5225686"/>
            <a:ext cx="6183085" cy="507831"/>
          </a:xfrm>
          <a:prstGeom prst="rect">
            <a:avLst/>
          </a:prstGeom>
        </p:spPr>
        <p:txBody>
          <a:bodyPr wrap="square">
            <a:spAutoFit/>
          </a:bodyPr>
          <a:lstStyle/>
          <a:p>
            <a:pPr algn="just">
              <a:lnSpc>
                <a:spcPct val="150000"/>
              </a:lnSpc>
              <a:spcAft>
                <a:spcPts val="1000"/>
              </a:spcAft>
            </a:pPr>
            <a:r>
              <a:rPr lang="en-GB" altLang="zh-CN" b="1" dirty="0" smtClean="0">
                <a:solidFill>
                  <a:srgbClr val="000000"/>
                </a:solidFill>
                <a:latin typeface="Times New Roman" panose="02020603050405020304" pitchFamily="18" charset="0"/>
                <a:ea typeface="Times New Roman" panose="02020603050405020304" pitchFamily="18" charset="0"/>
              </a:rPr>
              <a:t>CLM-CASA</a:t>
            </a:r>
            <a:r>
              <a:rPr lang="en-GB" altLang="zh-CN" b="1" dirty="0">
                <a:solidFill>
                  <a:srgbClr val="000000"/>
                </a:solidFill>
                <a:latin typeface="Times New Roman" panose="02020603050405020304" pitchFamily="18" charset="0"/>
                <a:ea typeface="Times New Roman" panose="02020603050405020304" pitchFamily="18" charset="0"/>
              </a:rPr>
              <a:t>’ </a:t>
            </a:r>
            <a:r>
              <a:rPr lang="zh-CN" altLang="en-US" b="1" dirty="0" smtClean="0">
                <a:solidFill>
                  <a:srgbClr val="000000"/>
                </a:solidFill>
                <a:latin typeface="Times New Roman" panose="02020603050405020304" pitchFamily="18" charset="0"/>
                <a:ea typeface="Times New Roman" panose="02020603050405020304" pitchFamily="18" charset="0"/>
              </a:rPr>
              <a:t>模式 </a:t>
            </a:r>
            <a:r>
              <a:rPr lang="en-US" altLang="zh-CN" b="1" dirty="0" smtClean="0">
                <a:solidFill>
                  <a:srgbClr val="000000"/>
                </a:solidFill>
                <a:latin typeface="Times New Roman" panose="02020603050405020304" pitchFamily="18" charset="0"/>
                <a:ea typeface="Times New Roman" panose="02020603050405020304" pitchFamily="18" charset="0"/>
              </a:rPr>
              <a:t>20</a:t>
            </a:r>
            <a:r>
              <a:rPr lang="zh-CN" altLang="en-US" b="1" dirty="0" smtClean="0">
                <a:solidFill>
                  <a:srgbClr val="000000"/>
                </a:solidFill>
                <a:latin typeface="Times New Roman" panose="02020603050405020304" pitchFamily="18" charset="0"/>
                <a:ea typeface="Times New Roman" panose="02020603050405020304" pitchFamily="18" charset="0"/>
              </a:rPr>
              <a:t>个参数</a:t>
            </a:r>
            <a:r>
              <a:rPr lang="en-US" altLang="zh-CN" b="1" dirty="0" smtClean="0">
                <a:solidFill>
                  <a:srgbClr val="000000"/>
                </a:solidFill>
                <a:latin typeface="Times New Roman" panose="02020603050405020304" pitchFamily="18" charset="0"/>
                <a:ea typeface="Times New Roman" panose="02020603050405020304" pitchFamily="18" charset="0"/>
              </a:rPr>
              <a:t>MCMC</a:t>
            </a:r>
            <a:r>
              <a:rPr lang="zh-CN" altLang="en-US" b="1" dirty="0" smtClean="0">
                <a:solidFill>
                  <a:srgbClr val="000000"/>
                </a:solidFill>
                <a:latin typeface="Times New Roman" panose="02020603050405020304" pitchFamily="18" charset="0"/>
                <a:ea typeface="Times New Roman" panose="02020603050405020304" pitchFamily="18" charset="0"/>
              </a:rPr>
              <a:t>频率分布图</a:t>
            </a:r>
            <a:endParaRPr lang="zh-CN" altLang="zh-CN" sz="3200" dirty="0">
              <a:solidFill>
                <a:srgbClr val="000000"/>
              </a:solidFill>
              <a:effectLst/>
              <a:latin typeface="Times New Roman" panose="02020603050405020304" pitchFamily="18" charset="0"/>
              <a:ea typeface="宋体" panose="02010600030101010101" pitchFamily="2" charset="-122"/>
            </a:endParaRPr>
          </a:p>
        </p:txBody>
      </p:sp>
      <p:sp>
        <p:nvSpPr>
          <p:cNvPr id="6" name="矩形 5"/>
          <p:cNvSpPr/>
          <p:nvPr/>
        </p:nvSpPr>
        <p:spPr>
          <a:xfrm>
            <a:off x="6408821" y="5225686"/>
            <a:ext cx="5696093" cy="1405513"/>
          </a:xfrm>
          <a:prstGeom prst="rect">
            <a:avLst/>
          </a:prstGeom>
        </p:spPr>
        <p:txBody>
          <a:bodyPr wrap="square">
            <a:spAutoFit/>
          </a:bodyPr>
          <a:lstStyle/>
          <a:p>
            <a:pPr algn="just">
              <a:lnSpc>
                <a:spcPct val="150000"/>
              </a:lnSpc>
              <a:spcAft>
                <a:spcPts val="1000"/>
              </a:spcAft>
            </a:pPr>
            <a:r>
              <a:rPr lang="en-GB" altLang="zh-CN" b="1" dirty="0">
                <a:solidFill>
                  <a:srgbClr val="000000"/>
                </a:solidFill>
                <a:latin typeface="Times New Roman" panose="02020603050405020304" pitchFamily="18" charset="0"/>
                <a:ea typeface="Times New Roman" panose="02020603050405020304" pitchFamily="18" charset="0"/>
              </a:rPr>
              <a:t>four-pool microbial model 15</a:t>
            </a:r>
            <a:r>
              <a:rPr lang="zh-CN" altLang="en-US" b="1" dirty="0">
                <a:solidFill>
                  <a:srgbClr val="000000"/>
                </a:solidFill>
                <a:latin typeface="Times New Roman" panose="02020603050405020304" pitchFamily="18" charset="0"/>
                <a:ea typeface="Times New Roman" panose="02020603050405020304" pitchFamily="18" charset="0"/>
              </a:rPr>
              <a:t>个参数</a:t>
            </a:r>
            <a:r>
              <a:rPr lang="en-US" altLang="zh-CN" b="1" dirty="0">
                <a:solidFill>
                  <a:srgbClr val="000000"/>
                </a:solidFill>
                <a:latin typeface="Times New Roman" panose="02020603050405020304" pitchFamily="18" charset="0"/>
                <a:ea typeface="Times New Roman" panose="02020603050405020304" pitchFamily="18" charset="0"/>
              </a:rPr>
              <a:t>MCMC</a:t>
            </a:r>
            <a:r>
              <a:rPr lang="zh-CN" altLang="en-US" b="1" dirty="0">
                <a:solidFill>
                  <a:srgbClr val="000000"/>
                </a:solidFill>
                <a:latin typeface="Times New Roman" panose="02020603050405020304" pitchFamily="18" charset="0"/>
                <a:ea typeface="Times New Roman" panose="02020603050405020304" pitchFamily="18" charset="0"/>
              </a:rPr>
              <a:t>频率分布图</a:t>
            </a:r>
            <a:endParaRPr lang="zh-CN" altLang="zh-CN" b="1" dirty="0">
              <a:solidFill>
                <a:srgbClr val="000000"/>
              </a:solidFill>
              <a:latin typeface="Times New Roman" panose="02020603050405020304" pitchFamily="18" charset="0"/>
              <a:ea typeface="Times New Roman" panose="02020603050405020304" pitchFamily="18" charset="0"/>
            </a:endParaRPr>
          </a:p>
          <a:p>
            <a:r>
              <a:rPr lang="en-GB" altLang="zh-CN" sz="3200" dirty="0">
                <a:latin typeface="Times New Roman" panose="02020603050405020304" pitchFamily="18" charset="0"/>
                <a:ea typeface="宋体" panose="02010600030101010101" pitchFamily="2" charset="-122"/>
              </a:rPr>
              <a:t/>
            </a:r>
            <a:br>
              <a:rPr lang="en-GB" altLang="zh-CN" sz="3200" dirty="0">
                <a:latin typeface="Times New Roman" panose="02020603050405020304" pitchFamily="18" charset="0"/>
                <a:ea typeface="宋体" panose="02010600030101010101" pitchFamily="2" charset="-122"/>
              </a:rPr>
            </a:br>
            <a:endParaRPr lang="zh-CN" altLang="en-US" dirty="0"/>
          </a:p>
        </p:txBody>
      </p:sp>
      <p:sp>
        <p:nvSpPr>
          <p:cNvPr id="7" name="文本框 6"/>
          <p:cNvSpPr txBox="1"/>
          <p:nvPr/>
        </p:nvSpPr>
        <p:spPr>
          <a:xfrm>
            <a:off x="1792705" y="5883442"/>
            <a:ext cx="9232232" cy="369332"/>
          </a:xfrm>
          <a:prstGeom prst="rect">
            <a:avLst/>
          </a:prstGeom>
          <a:noFill/>
        </p:spPr>
        <p:txBody>
          <a:bodyPr wrap="square" rtlCol="0">
            <a:spAutoFit/>
          </a:bodyPr>
          <a:lstStyle/>
          <a:p>
            <a:pPr algn="ctr"/>
            <a:r>
              <a:rPr lang="zh-CN" altLang="en-US" dirty="0" smtClean="0">
                <a:solidFill>
                  <a:srgbClr val="FF0000"/>
                </a:solidFill>
                <a:latin typeface="华文新魏" panose="02010800040101010101" pitchFamily="2" charset="-122"/>
                <a:ea typeface="华文新魏" panose="02010800040101010101" pitchFamily="2" charset="-122"/>
              </a:rPr>
              <a:t>蓝色线为代理模式优化方法校准的参数取值</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8" name="灯片编号占位符 7"/>
          <p:cNvSpPr>
            <a:spLocks noGrp="1"/>
          </p:cNvSpPr>
          <p:nvPr>
            <p:ph type="sldNum" sz="quarter" idx="12"/>
          </p:nvPr>
        </p:nvSpPr>
        <p:spPr/>
        <p:txBody>
          <a:bodyPr/>
          <a:lstStyle/>
          <a:p>
            <a:fld id="{02195B58-EB0A-42EF-B8D2-8C7B8F38C0F8}" type="slidenum">
              <a:rPr lang="zh-CN" altLang="en-US" smtClean="0"/>
              <a:t>13</a:t>
            </a:fld>
            <a:endParaRPr lang="zh-CN" altLang="en-US"/>
          </a:p>
        </p:txBody>
      </p:sp>
    </p:spTree>
    <p:extLst>
      <p:ext uri="{BB962C8B-B14F-4D97-AF65-F5344CB8AC3E}">
        <p14:creationId xmlns:p14="http://schemas.microsoft.com/office/powerpoint/2010/main" val="3370128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3769" y="353850"/>
            <a:ext cx="11103429" cy="646331"/>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满足辐射平衡约束的大气模式不确定性参数优化</a:t>
            </a:r>
            <a:endParaRPr lang="en-US" altLang="zh-CN" sz="3600" dirty="0">
              <a:latin typeface="华文新魏" panose="02010800040101010101" pitchFamily="2" charset="-122"/>
              <a:ea typeface="华文新魏" panose="02010800040101010101" pitchFamily="2" charset="-122"/>
            </a:endParaRPr>
          </a:p>
        </p:txBody>
      </p:sp>
      <p:sp>
        <p:nvSpPr>
          <p:cNvPr id="4" name="矩形 3"/>
          <p:cNvSpPr/>
          <p:nvPr/>
        </p:nvSpPr>
        <p:spPr>
          <a:xfrm>
            <a:off x="1886038" y="1334923"/>
            <a:ext cx="9058890" cy="369332"/>
          </a:xfrm>
          <a:prstGeom prst="rect">
            <a:avLst/>
          </a:prstGeom>
        </p:spPr>
        <p:txBody>
          <a:bodyPr wrap="none">
            <a:spAutoFit/>
          </a:bodyPr>
          <a:lstStyle/>
          <a:p>
            <a:r>
              <a:rPr lang="zh-CN" altLang="en-US" b="1" dirty="0">
                <a:latin typeface="Arial" charset="0"/>
                <a:ea typeface="Arial" charset="0"/>
                <a:cs typeface="Arial" charset="0"/>
              </a:rPr>
              <a:t> </a:t>
            </a:r>
            <a:r>
              <a:rPr lang="zh-CN" altLang="en-US" b="1" dirty="0" smtClean="0">
                <a:latin typeface="Arial" charset="0"/>
                <a:ea typeface="Arial" charset="0"/>
                <a:cs typeface="Arial" charset="0"/>
              </a:rPr>
              <a:t>      </a:t>
            </a:r>
            <a:r>
              <a:rPr lang="zh-CN" altLang="en-US" dirty="0" smtClean="0">
                <a:solidFill>
                  <a:srgbClr val="FF0000"/>
                </a:solidFill>
                <a:latin typeface="华文新魏" panose="02010800040101010101" pitchFamily="2" charset="-122"/>
                <a:ea typeface="华文新魏" panose="02010800040101010101" pitchFamily="2" charset="-122"/>
                <a:cs typeface="Arial" charset="0"/>
              </a:rPr>
              <a:t>什么是辐射平衡？当前</a:t>
            </a:r>
            <a:r>
              <a:rPr lang="en-US" altLang="zh-CN" dirty="0" smtClean="0">
                <a:solidFill>
                  <a:srgbClr val="FF0000"/>
                </a:solidFill>
                <a:latin typeface="华文新魏" panose="02010800040101010101" pitchFamily="2" charset="-122"/>
                <a:ea typeface="华文新魏" panose="02010800040101010101" pitchFamily="2" charset="-122"/>
                <a:cs typeface="Arial" charset="0"/>
              </a:rPr>
              <a:t>CMIP</a:t>
            </a:r>
            <a:r>
              <a:rPr lang="zh-CN" altLang="en-US" dirty="0" smtClean="0">
                <a:solidFill>
                  <a:srgbClr val="FF0000"/>
                </a:solidFill>
                <a:latin typeface="华文新魏" panose="02010800040101010101" pitchFamily="2" charset="-122"/>
                <a:ea typeface="华文新魏" panose="02010800040101010101" pitchFamily="2" charset="-122"/>
                <a:cs typeface="Arial" charset="0"/>
              </a:rPr>
              <a:t>中的气候模式中的辐射平衡状况？辐射不平衡的影响？</a:t>
            </a:r>
            <a:endParaRPr lang="en-US" altLang="zh-CN" sz="2000" dirty="0">
              <a:solidFill>
                <a:srgbClr val="FF0000"/>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2"/>
          <a:stretch>
            <a:fillRect/>
          </a:stretch>
        </p:blipFill>
        <p:spPr>
          <a:xfrm>
            <a:off x="291361" y="2269098"/>
            <a:ext cx="4210439" cy="3362583"/>
          </a:xfrm>
          <a:prstGeom prst="rect">
            <a:avLst/>
          </a:prstGeom>
        </p:spPr>
      </p:pic>
      <p:pic>
        <p:nvPicPr>
          <p:cNvPr id="7" name="Picture 2" descr="Fig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580" y="2048612"/>
            <a:ext cx="4192894" cy="380355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710485" y="2408329"/>
            <a:ext cx="3481515" cy="1200329"/>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根据能量守恒原理，大气模式顶的净短波辐射（吸收的能量）应该和净长波辐射（释放的能量）相等。</a:t>
            </a:r>
            <a:endParaRPr lang="zh-CN" altLang="en-US" dirty="0">
              <a:latin typeface="华文新魏" panose="02010800040101010101" pitchFamily="2" charset="-122"/>
              <a:ea typeface="华文新魏" panose="02010800040101010101" pitchFamily="2" charset="-122"/>
            </a:endParaRPr>
          </a:p>
        </p:txBody>
      </p:sp>
      <p:sp>
        <p:nvSpPr>
          <p:cNvPr id="12" name="文本框 11"/>
          <p:cNvSpPr txBox="1"/>
          <p:nvPr/>
        </p:nvSpPr>
        <p:spPr>
          <a:xfrm>
            <a:off x="8841419" y="3850720"/>
            <a:ext cx="3085674" cy="1200329"/>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一旦模式顶辐射存在</a:t>
            </a:r>
            <a:r>
              <a:rPr lang="en-US" altLang="zh-CN" dirty="0" smtClean="0">
                <a:latin typeface="华文新魏" panose="02010800040101010101" pitchFamily="2" charset="-122"/>
                <a:ea typeface="华文新魏" panose="02010800040101010101" pitchFamily="2" charset="-122"/>
              </a:rPr>
              <a:t>1W/m2</a:t>
            </a:r>
            <a:r>
              <a:rPr lang="zh-CN" altLang="en-US" dirty="0" smtClean="0">
                <a:latin typeface="华文新魏" panose="02010800040101010101" pitchFamily="2" charset="-122"/>
                <a:ea typeface="华文新魏" panose="02010800040101010101" pitchFamily="2" charset="-122"/>
              </a:rPr>
              <a:t>以上的偏差将会对其他气候变量的模拟效果产生很大的影响。</a:t>
            </a:r>
            <a:endParaRPr lang="zh-CN" altLang="en-US" dirty="0">
              <a:latin typeface="华文新魏" panose="02010800040101010101" pitchFamily="2" charset="-122"/>
              <a:ea typeface="华文新魏" panose="02010800040101010101" pitchFamily="2" charset="-122"/>
            </a:endParaRPr>
          </a:p>
        </p:txBody>
      </p:sp>
      <p:sp>
        <p:nvSpPr>
          <p:cNvPr id="2" name="灯片编号占位符 1"/>
          <p:cNvSpPr>
            <a:spLocks noGrp="1"/>
          </p:cNvSpPr>
          <p:nvPr>
            <p:ph type="sldNum" sz="quarter" idx="12"/>
          </p:nvPr>
        </p:nvSpPr>
        <p:spPr/>
        <p:txBody>
          <a:bodyPr/>
          <a:lstStyle/>
          <a:p>
            <a:fld id="{02195B58-EB0A-42EF-B8D2-8C7B8F38C0F8}" type="slidenum">
              <a:rPr lang="zh-CN" altLang="en-US" smtClean="0"/>
              <a:t>14</a:t>
            </a:fld>
            <a:endParaRPr lang="zh-CN" altLang="en-US"/>
          </a:p>
        </p:txBody>
      </p:sp>
    </p:spTree>
    <p:extLst>
      <p:ext uri="{BB962C8B-B14F-4D97-AF65-F5344CB8AC3E}">
        <p14:creationId xmlns:p14="http://schemas.microsoft.com/office/powerpoint/2010/main" val="1489460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5360" y="1813551"/>
            <a:ext cx="5965313" cy="4164167"/>
          </a:xfrm>
          <a:prstGeom prst="rect">
            <a:avLst/>
          </a:prstGeom>
        </p:spPr>
      </p:pic>
      <p:pic>
        <p:nvPicPr>
          <p:cNvPr id="3" name="图片 2"/>
          <p:cNvPicPr>
            <a:picLocks noChangeAspect="1"/>
          </p:cNvPicPr>
          <p:nvPr/>
        </p:nvPicPr>
        <p:blipFill>
          <a:blip r:embed="rId3"/>
          <a:stretch>
            <a:fillRect/>
          </a:stretch>
        </p:blipFill>
        <p:spPr>
          <a:xfrm>
            <a:off x="491888" y="1174809"/>
            <a:ext cx="5547246" cy="5144103"/>
          </a:xfrm>
          <a:prstGeom prst="rect">
            <a:avLst/>
          </a:prstGeom>
        </p:spPr>
      </p:pic>
      <p:sp>
        <p:nvSpPr>
          <p:cNvPr id="4" name="文本框 3"/>
          <p:cNvSpPr txBox="1"/>
          <p:nvPr/>
        </p:nvSpPr>
        <p:spPr>
          <a:xfrm>
            <a:off x="863769" y="353850"/>
            <a:ext cx="11103429" cy="646331"/>
          </a:xfrm>
          <a:prstGeom prst="rect">
            <a:avLst/>
          </a:prstGeom>
          <a:noFill/>
        </p:spPr>
        <p:txBody>
          <a:bodyPr wrap="square" rtlCol="0">
            <a:spAutoFit/>
          </a:bodyPr>
          <a:lstStyle/>
          <a:p>
            <a:pPr algn="ctr"/>
            <a:r>
              <a:rPr lang="en-US" altLang="zh-CN" sz="3600" dirty="0" smtClean="0">
                <a:latin typeface="华文新魏" panose="02010800040101010101" pitchFamily="2" charset="-122"/>
                <a:ea typeface="华文新魏" panose="02010800040101010101" pitchFamily="2" charset="-122"/>
              </a:rPr>
              <a:t>CAM5</a:t>
            </a:r>
            <a:r>
              <a:rPr lang="zh-CN" altLang="en-US" sz="3600" dirty="0" smtClean="0">
                <a:latin typeface="华文新魏" panose="02010800040101010101" pitchFamily="2" charset="-122"/>
                <a:ea typeface="华文新魏" panose="02010800040101010101" pitchFamily="2" charset="-122"/>
              </a:rPr>
              <a:t>自动</a:t>
            </a:r>
            <a:r>
              <a:rPr lang="zh-CN" altLang="en-US" sz="3600" dirty="0">
                <a:latin typeface="华文新魏" panose="02010800040101010101" pitchFamily="2" charset="-122"/>
                <a:ea typeface="华文新魏" panose="02010800040101010101" pitchFamily="2" charset="-122"/>
              </a:rPr>
              <a:t>参数优化中</a:t>
            </a:r>
            <a:r>
              <a:rPr lang="zh-CN" altLang="en-US" sz="3600" dirty="0" smtClean="0">
                <a:latin typeface="华文新魏" panose="02010800040101010101" pitchFamily="2" charset="-122"/>
                <a:ea typeface="华文新魏" panose="02010800040101010101" pitchFamily="2" charset="-122"/>
              </a:rPr>
              <a:t>存在物理约束的</a:t>
            </a:r>
            <a:r>
              <a:rPr lang="zh-CN" altLang="en-US" sz="3600" dirty="0">
                <a:latin typeface="华文新魏" panose="02010800040101010101" pitchFamily="2" charset="-122"/>
                <a:ea typeface="华文新魏" panose="02010800040101010101" pitchFamily="2" charset="-122"/>
              </a:rPr>
              <a:t>问题</a:t>
            </a:r>
            <a:endParaRPr lang="en-US" altLang="zh-CN" sz="3600" dirty="0">
              <a:latin typeface="华文新魏" panose="02010800040101010101" pitchFamily="2" charset="-122"/>
              <a:ea typeface="华文新魏" panose="02010800040101010101" pitchFamily="2" charset="-122"/>
            </a:endParaRPr>
          </a:p>
        </p:txBody>
      </p:sp>
      <p:sp>
        <p:nvSpPr>
          <p:cNvPr id="5" name="文本框 4"/>
          <p:cNvSpPr txBox="1"/>
          <p:nvPr/>
        </p:nvSpPr>
        <p:spPr>
          <a:xfrm>
            <a:off x="2614863" y="6134246"/>
            <a:ext cx="9577137" cy="369332"/>
          </a:xfrm>
          <a:prstGeom prst="rect">
            <a:avLst/>
          </a:prstGeom>
          <a:noFill/>
        </p:spPr>
        <p:txBody>
          <a:bodyPr wrap="square" rtlCol="0">
            <a:spAutoFit/>
          </a:bodyPr>
          <a:lstStyle/>
          <a:p>
            <a:r>
              <a:rPr lang="zh-CN" altLang="en-US" dirty="0" smtClean="0">
                <a:solidFill>
                  <a:srgbClr val="FF0000"/>
                </a:solidFill>
                <a:latin typeface="华文新魏" panose="02010800040101010101" pitchFamily="2" charset="-122"/>
                <a:ea typeface="华文新魏" panose="02010800040101010101" pitchFamily="2" charset="-122"/>
              </a:rPr>
              <a:t>自动参数优化方法得到的最优参数可能导致气候模式不满足一些基本的物理约束</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6" name="灯片编号占位符 5"/>
          <p:cNvSpPr>
            <a:spLocks noGrp="1"/>
          </p:cNvSpPr>
          <p:nvPr>
            <p:ph type="sldNum" sz="quarter" idx="12"/>
          </p:nvPr>
        </p:nvSpPr>
        <p:spPr/>
        <p:txBody>
          <a:bodyPr/>
          <a:lstStyle/>
          <a:p>
            <a:fld id="{02195B58-EB0A-42EF-B8D2-8C7B8F38C0F8}" type="slidenum">
              <a:rPr lang="zh-CN" altLang="en-US" smtClean="0"/>
              <a:t>15</a:t>
            </a:fld>
            <a:endParaRPr lang="zh-CN" altLang="en-US"/>
          </a:p>
        </p:txBody>
      </p:sp>
    </p:spTree>
    <p:extLst>
      <p:ext uri="{BB962C8B-B14F-4D97-AF65-F5344CB8AC3E}">
        <p14:creationId xmlns:p14="http://schemas.microsoft.com/office/powerpoint/2010/main" val="1003163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p:cNvSpPr txBox="1">
            <a:spLocks noChangeArrowheads="1"/>
          </p:cNvSpPr>
          <p:nvPr/>
        </p:nvSpPr>
        <p:spPr bwMode="auto">
          <a:xfrm>
            <a:off x="4747366" y="31349857"/>
            <a:ext cx="30250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eaLnBrk="1" hangingPunct="1">
              <a:spcBef>
                <a:spcPct val="0"/>
              </a:spcBef>
              <a:buFontTx/>
              <a:buNone/>
            </a:pPr>
            <a:r>
              <a:rPr lang="en-US" altLang="zh-CN" sz="2400" b="1">
                <a:ea typeface="宋体" panose="02010600030101010101" pitchFamily="2" charset="-122"/>
              </a:rPr>
              <a:t>Fig 1. External penalty function method diagramre</a:t>
            </a:r>
          </a:p>
        </p:txBody>
      </p:sp>
      <p:sp>
        <p:nvSpPr>
          <p:cNvPr id="4" name="TextBox 12"/>
          <p:cNvSpPr txBox="1">
            <a:spLocks noChangeArrowheads="1"/>
          </p:cNvSpPr>
          <p:nvPr/>
        </p:nvSpPr>
        <p:spPr bwMode="auto">
          <a:xfrm>
            <a:off x="11659341" y="31332394"/>
            <a:ext cx="30250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anose="02020603050405020304" pitchFamily="18" charset="0"/>
              </a:defRPr>
            </a:lvl1pPr>
            <a:lvl2pPr marL="742950" indent="-285750">
              <a:spcBef>
                <a:spcPct val="20000"/>
              </a:spcBef>
              <a:buChar char="–"/>
              <a:defRPr sz="14700">
                <a:solidFill>
                  <a:schemeClr val="tx1"/>
                </a:solidFill>
                <a:latin typeface="Times New Roman" panose="02020603050405020304" pitchFamily="18" charset="0"/>
              </a:defRPr>
            </a:lvl2pPr>
            <a:lvl3pPr marL="1143000" indent="-228600">
              <a:spcBef>
                <a:spcPct val="20000"/>
              </a:spcBef>
              <a:buChar char="•"/>
              <a:defRPr sz="12600">
                <a:solidFill>
                  <a:schemeClr val="tx1"/>
                </a:solidFill>
                <a:latin typeface="Times New Roman" panose="02020603050405020304" pitchFamily="18" charset="0"/>
              </a:defRPr>
            </a:lvl3pPr>
            <a:lvl4pPr marL="1600200" indent="-228600">
              <a:spcBef>
                <a:spcPct val="20000"/>
              </a:spcBef>
              <a:buChar char="–"/>
              <a:defRPr sz="10500">
                <a:solidFill>
                  <a:schemeClr val="tx1"/>
                </a:solidFill>
                <a:latin typeface="Times New Roman" panose="02020603050405020304" pitchFamily="18" charset="0"/>
              </a:defRPr>
            </a:lvl4pPr>
            <a:lvl5pPr marL="2057400" indent="-228600">
              <a:spcBef>
                <a:spcPct val="20000"/>
              </a:spcBef>
              <a:buChar char="»"/>
              <a:defRPr sz="105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05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05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05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0500">
                <a:solidFill>
                  <a:schemeClr val="tx1"/>
                </a:solidFill>
                <a:latin typeface="Times New Roman" panose="02020603050405020304" pitchFamily="18" charset="0"/>
              </a:defRPr>
            </a:lvl9pPr>
          </a:lstStyle>
          <a:p>
            <a:pPr eaLnBrk="1" hangingPunct="1">
              <a:spcBef>
                <a:spcPct val="0"/>
              </a:spcBef>
              <a:buFontTx/>
              <a:buNone/>
            </a:pPr>
            <a:r>
              <a:rPr lang="en-US" altLang="zh-CN" sz="2400" b="1">
                <a:ea typeface="宋体" panose="02010600030101010101" pitchFamily="2" charset="-122"/>
              </a:rPr>
              <a:t>Fig 2. Simplex downhill </a:t>
            </a:r>
          </a:p>
          <a:p>
            <a:pPr eaLnBrk="1" hangingPunct="1">
              <a:spcBef>
                <a:spcPct val="0"/>
              </a:spcBef>
              <a:buFontTx/>
              <a:buNone/>
            </a:pPr>
            <a:r>
              <a:rPr lang="en-US" altLang="zh-CN" sz="2400" b="1">
                <a:ea typeface="宋体" panose="02010600030101010101" pitchFamily="2" charset="-122"/>
              </a:rPr>
              <a:t> algorithm diagram</a:t>
            </a:r>
          </a:p>
        </p:txBody>
      </p:sp>
      <p:grpSp>
        <p:nvGrpSpPr>
          <p:cNvPr id="5" name="组合 48"/>
          <p:cNvGrpSpPr>
            <a:grpSpLocks/>
          </p:cNvGrpSpPr>
          <p:nvPr/>
        </p:nvGrpSpPr>
        <p:grpSpPr bwMode="auto">
          <a:xfrm>
            <a:off x="4413059" y="29033019"/>
            <a:ext cx="3262504" cy="1477144"/>
            <a:chOff x="17417087" y="26805913"/>
            <a:chExt cx="5256212" cy="2947943"/>
          </a:xfrm>
        </p:grpSpPr>
        <p:sp>
          <p:nvSpPr>
            <p:cNvPr id="6" name="椭圆 5"/>
            <p:cNvSpPr/>
            <p:nvPr/>
          </p:nvSpPr>
          <p:spPr>
            <a:xfrm>
              <a:off x="17417087" y="27163096"/>
              <a:ext cx="4571999" cy="2590760"/>
            </a:xfrm>
            <a:prstGeom prst="ellipse">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sp>
          <p:nvSpPr>
            <p:cNvPr id="7" name="椭圆 6"/>
            <p:cNvSpPr/>
            <p:nvPr/>
          </p:nvSpPr>
          <p:spPr>
            <a:xfrm>
              <a:off x="17893337" y="27552027"/>
              <a:ext cx="2666999" cy="15033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cxnSp>
          <p:nvCxnSpPr>
            <p:cNvPr id="8" name="直接箭头连接符 7"/>
            <p:cNvCxnSpPr/>
            <p:nvPr/>
          </p:nvCxnSpPr>
          <p:spPr>
            <a:xfrm flipH="1" flipV="1">
              <a:off x="20498424" y="29244276"/>
              <a:ext cx="762000" cy="115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flipH="1" flipV="1">
              <a:off x="20063449" y="28863282"/>
              <a:ext cx="457200" cy="3635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H="1">
              <a:off x="19245887" y="28874394"/>
              <a:ext cx="819150" cy="133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flipV="1">
              <a:off x="19252237" y="28521975"/>
              <a:ext cx="177800" cy="520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十字星 11"/>
            <p:cNvSpPr/>
            <p:nvPr/>
          </p:nvSpPr>
          <p:spPr>
            <a:xfrm>
              <a:off x="19334787" y="28333065"/>
              <a:ext cx="249238" cy="241296"/>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zh-CN" altLang="en-US" smtClean="0">
                <a:solidFill>
                  <a:srgbClr val="FFFFFF"/>
                </a:solidFill>
                <a:ea typeface="宋体" panose="02010600030101010101" pitchFamily="2" charset="-122"/>
              </a:endParaRPr>
            </a:p>
          </p:txBody>
        </p:sp>
        <p:sp>
          <p:nvSpPr>
            <p:cNvPr id="13" name="矩形 12"/>
            <p:cNvSpPr/>
            <p:nvPr/>
          </p:nvSpPr>
          <p:spPr>
            <a:xfrm>
              <a:off x="21260424" y="29226814"/>
              <a:ext cx="1412875" cy="5270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Solving path</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4" name="矩形 13"/>
            <p:cNvSpPr/>
            <p:nvPr/>
          </p:nvSpPr>
          <p:spPr>
            <a:xfrm>
              <a:off x="20663524" y="28029857"/>
              <a:ext cx="1158875" cy="7810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High penalty</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5" name="矩形 14"/>
            <p:cNvSpPr/>
            <p:nvPr/>
          </p:nvSpPr>
          <p:spPr>
            <a:xfrm>
              <a:off x="18177500" y="28145743"/>
              <a:ext cx="1139825" cy="6857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Low penalty</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cxnSp>
          <p:nvCxnSpPr>
            <p:cNvPr id="16" name="直接箭头连接符 15"/>
            <p:cNvCxnSpPr>
              <a:endCxn id="17" idx="2"/>
            </p:cNvCxnSpPr>
            <p:nvPr/>
          </p:nvCxnSpPr>
          <p:spPr>
            <a:xfrm flipV="1">
              <a:off x="19541162" y="27272631"/>
              <a:ext cx="2089150" cy="1173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矩形 16"/>
            <p:cNvSpPr/>
            <p:nvPr/>
          </p:nvSpPr>
          <p:spPr>
            <a:xfrm>
              <a:off x="20885774" y="26805913"/>
              <a:ext cx="1487487" cy="466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zh-CN" sz="1800" smtClean="0">
                  <a:latin typeface="Consolas" panose="020B0609020204030204" pitchFamily="49" charset="0"/>
                  <a:ea typeface="宋体" panose="02010600030101010101" pitchFamily="2" charset="-122"/>
                  <a:cs typeface="Arial" panose="020B0604020202020204" pitchFamily="34" charset="0"/>
                </a:rPr>
                <a:t>extremum</a:t>
              </a:r>
              <a:endParaRPr lang="zh-CN" altLang="en-US" sz="1800" smtClean="0">
                <a:latin typeface="Consolas" panose="020B0609020204030204" pitchFamily="49" charset="0"/>
                <a:ea typeface="宋体" panose="02010600030101010101" pitchFamily="2" charset="-122"/>
                <a:cs typeface="Arial" panose="020B0604020202020204" pitchFamily="34" charset="0"/>
              </a:endParaRPr>
            </a:p>
          </p:txBody>
        </p:sp>
        <p:sp>
          <p:nvSpPr>
            <p:cNvPr id="18" name="文本框 42"/>
            <p:cNvSpPr txBox="1">
              <a:spLocks noChangeArrowheads="1"/>
            </p:cNvSpPr>
            <p:nvPr/>
          </p:nvSpPr>
          <p:spPr bwMode="auto">
            <a:xfrm>
              <a:off x="17491658" y="29134086"/>
              <a:ext cx="3650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latin typeface="Consolas" panose="020B0609020204030204" pitchFamily="49" charset="0"/>
                  <a:ea typeface="宋体" panose="02010600030101010101" pitchFamily="2" charset="-122"/>
                  <a:cs typeface="Arial" panose="020B0604020202020204" pitchFamily="34" charset="0"/>
                </a:rPr>
                <a:t>Infeasible region</a:t>
              </a:r>
            </a:p>
          </p:txBody>
        </p:sp>
        <p:sp>
          <p:nvSpPr>
            <p:cNvPr id="19" name="文本框 44"/>
            <p:cNvSpPr txBox="1">
              <a:spLocks noChangeArrowheads="1"/>
            </p:cNvSpPr>
            <p:nvPr/>
          </p:nvSpPr>
          <p:spPr bwMode="auto">
            <a:xfrm>
              <a:off x="18137427" y="27672644"/>
              <a:ext cx="2338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latin typeface="Consolas" panose="020B0609020204030204" pitchFamily="49" charset="0"/>
                  <a:ea typeface="宋体" panose="02010600030101010101" pitchFamily="2" charset="-122"/>
                  <a:cs typeface="Arial" panose="020B0604020202020204" pitchFamily="34" charset="0"/>
                </a:rPr>
                <a:t>Feasible region</a:t>
              </a:r>
              <a:endParaRPr lang="zh-CN" altLang="en-US" sz="1800">
                <a:latin typeface="Consolas" panose="020B0609020204030204" pitchFamily="49" charset="0"/>
                <a:ea typeface="宋体" panose="02010600030101010101" pitchFamily="2" charset="-122"/>
                <a:cs typeface="Arial" panose="020B0604020202020204" pitchFamily="34" charset="0"/>
              </a:endParaRPr>
            </a:p>
          </p:txBody>
        </p:sp>
      </p:grpSp>
      <p:pic>
        <p:nvPicPr>
          <p:cNvPr id="20"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7510" y="28812618"/>
            <a:ext cx="2276165" cy="175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6487885" y="29384171"/>
            <a:ext cx="7605939" cy="2446792"/>
          </a:xfrm>
          <a:prstGeom prst="rect">
            <a:avLst/>
          </a:prstGeom>
          <a:noFill/>
          <a:ln w="50800">
            <a:solidFill>
              <a:srgbClr val="FBE5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en-US" altLang="zh-CN" smtClean="0">
              <a:solidFill>
                <a:srgbClr val="FFFFFF"/>
              </a:solidFill>
              <a:ea typeface="宋体" panose="02010600030101010101" pitchFamily="2" charset="-122"/>
            </a:endParaRPr>
          </a:p>
          <a:p>
            <a:pPr>
              <a:defRPr/>
            </a:pPr>
            <a:endParaRPr lang="zh-CN" altLang="en-US" smtClean="0">
              <a:solidFill>
                <a:srgbClr val="FFFFFF"/>
              </a:solidFill>
              <a:ea typeface="宋体" panose="02010600030101010101" pitchFamily="2" charset="-122"/>
            </a:endParaRPr>
          </a:p>
        </p:txBody>
      </p:sp>
      <p:graphicFrame>
        <p:nvGraphicFramePr>
          <p:cNvPr id="23" name="表格 22"/>
          <p:cNvGraphicFramePr>
            <a:graphicFrameLocks noGrp="1"/>
          </p:cNvGraphicFramePr>
          <p:nvPr>
            <p:extLst>
              <p:ext uri="{D42A27DB-BD31-4B8C-83A1-F6EECF244321}">
                <p14:modId xmlns:p14="http://schemas.microsoft.com/office/powerpoint/2010/main" val="4230725557"/>
              </p:ext>
            </p:extLst>
          </p:nvPr>
        </p:nvGraphicFramePr>
        <p:xfrm>
          <a:off x="815113" y="4691053"/>
          <a:ext cx="5815887" cy="1188642"/>
        </p:xfrm>
        <a:graphic>
          <a:graphicData uri="http://schemas.openxmlformats.org/drawingml/2006/table">
            <a:tbl>
              <a:tblPr firstRow="1" bandRow="1">
                <a:tableStyleId>{5C22544A-7EE6-4342-B048-85BDC9FD1C3A}</a:tableStyleId>
              </a:tblPr>
              <a:tblGrid>
                <a:gridCol w="2746920">
                  <a:extLst>
                    <a:ext uri="{9D8B030D-6E8A-4147-A177-3AD203B41FA5}">
                      <a16:colId xmlns:a16="http://schemas.microsoft.com/office/drawing/2014/main" val="3526330423"/>
                    </a:ext>
                  </a:extLst>
                </a:gridCol>
                <a:gridCol w="1129071">
                  <a:extLst>
                    <a:ext uri="{9D8B030D-6E8A-4147-A177-3AD203B41FA5}">
                      <a16:colId xmlns:a16="http://schemas.microsoft.com/office/drawing/2014/main" val="885236613"/>
                    </a:ext>
                  </a:extLst>
                </a:gridCol>
                <a:gridCol w="1939896">
                  <a:extLst>
                    <a:ext uri="{9D8B030D-6E8A-4147-A177-3AD203B41FA5}">
                      <a16:colId xmlns:a16="http://schemas.microsoft.com/office/drawing/2014/main" val="277311033"/>
                    </a:ext>
                  </a:extLst>
                </a:gridCol>
              </a:tblGrid>
              <a:tr h="364642">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lt"/>
                          <a:ea typeface="宋体" panose="02010600030101010101" pitchFamily="2" charset="-122"/>
                        </a:rPr>
                        <a:t>DEF</a:t>
                      </a: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mn-lt"/>
                          <a:ea typeface="宋体" panose="02010600030101010101" pitchFamily="2" charset="-122"/>
                        </a:rPr>
                        <a:t>OPT</a:t>
                      </a:r>
                      <a:endParaRPr kumimoji="0" lang="zh-CN" altLang="en-US" sz="2000" b="0" i="0" u="none" strike="noStrike" cap="none" normalizeH="0" baseline="0" dirty="0" smtClean="0">
                        <a:ln>
                          <a:noFill/>
                        </a:ln>
                        <a:solidFill>
                          <a:schemeClr val="tx1"/>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916234"/>
                  </a:ext>
                </a:extLst>
              </a:tr>
              <a:tr h="363569">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mn-lt"/>
                          <a:ea typeface="宋体" panose="02010600030101010101" pitchFamily="2" charset="-122"/>
                        </a:rPr>
                        <a:t>synthesized  metrics</a:t>
                      </a:r>
                      <a:endParaRPr kumimoji="0" lang="zh-CN" altLang="en-US" sz="2000" b="0" i="0" u="none" strike="noStrike" cap="none" normalizeH="0" baseline="0" dirty="0" smtClean="0">
                        <a:ln>
                          <a:noFill/>
                        </a:ln>
                        <a:solidFill>
                          <a:srgbClr val="000000"/>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1</a:t>
                      </a:r>
                      <a:endParaRPr kumimoji="0" lang="zh-CN" altLang="en-US" sz="2000" b="0" i="0" u="none" strike="noStrike" kern="1200" cap="none" normalizeH="0" baseline="0" dirty="0" smtClean="0">
                        <a:ln>
                          <a:noFill/>
                        </a:ln>
                        <a:solidFill>
                          <a:srgbClr val="000000"/>
                        </a:solidFill>
                        <a:effectLst/>
                        <a:latin typeface="+mn-lt"/>
                        <a:ea typeface="宋体" panose="02010600030101010101" pitchFamily="2" charset="-122"/>
                        <a:cs typeface="+mn-cs"/>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0.949679</a:t>
                      </a:r>
                    </a:p>
                  </a:txBody>
                  <a:tcPr marL="4763" marR="4763" marT="47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286812"/>
                  </a:ext>
                </a:extLst>
              </a:tr>
              <a:tr h="364642">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mn-lt"/>
                          <a:ea typeface="宋体" panose="02010600030101010101" pitchFamily="2" charset="-122"/>
                        </a:rPr>
                        <a:t>ABS(FSNT-FLNT)</a:t>
                      </a:r>
                      <a:endParaRPr kumimoji="0" lang="zh-CN" altLang="en-US" sz="2000" b="0" i="0" u="none" strike="noStrike" cap="none" normalizeH="0" baseline="0" dirty="0" smtClean="0">
                        <a:ln>
                          <a:noFill/>
                        </a:ln>
                        <a:solidFill>
                          <a:srgbClr val="000000"/>
                        </a:solidFill>
                        <a:effectLst/>
                        <a:latin typeface="+mn-lt"/>
                        <a:ea typeface="宋体" panose="02010600030101010101" pitchFamily="2" charset="-122"/>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0.6006</a:t>
                      </a:r>
                      <a:endParaRPr kumimoji="0" lang="zh-CN" altLang="en-US" sz="2000" b="0" i="0" u="none" strike="noStrike" kern="1200" cap="none" normalizeH="0" baseline="0" dirty="0" smtClean="0">
                        <a:ln>
                          <a:noFill/>
                        </a:ln>
                        <a:solidFill>
                          <a:srgbClr val="000000"/>
                        </a:solidFill>
                        <a:effectLst/>
                        <a:latin typeface="+mn-lt"/>
                        <a:ea typeface="宋体" panose="02010600030101010101" pitchFamily="2" charset="-122"/>
                        <a:cs typeface="+mn-cs"/>
                      </a:endParaRP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a:spcBef>
                          <a:spcPct val="20000"/>
                        </a:spcBef>
                        <a:defRPr sz="15300">
                          <a:solidFill>
                            <a:schemeClr val="tx1"/>
                          </a:solidFill>
                          <a:latin typeface="Times New Roman" panose="02020603050405020304" pitchFamily="18" charset="0"/>
                        </a:defRPr>
                      </a:lvl1pPr>
                      <a:lvl2pPr marL="742950" indent="-285750">
                        <a:spcBef>
                          <a:spcPct val="20000"/>
                        </a:spcBef>
                        <a:defRPr sz="13400">
                          <a:solidFill>
                            <a:schemeClr val="tx1"/>
                          </a:solidFill>
                          <a:latin typeface="Times New Roman" panose="02020603050405020304" pitchFamily="18" charset="0"/>
                        </a:defRPr>
                      </a:lvl2pPr>
                      <a:lvl3pPr marL="1143000" indent="-228600">
                        <a:spcBef>
                          <a:spcPct val="20000"/>
                        </a:spcBef>
                        <a:defRPr sz="11500">
                          <a:solidFill>
                            <a:schemeClr val="tx1"/>
                          </a:solidFill>
                          <a:latin typeface="Times New Roman" panose="02020603050405020304" pitchFamily="18" charset="0"/>
                        </a:defRPr>
                      </a:lvl3pPr>
                      <a:lvl4pPr marL="1600200" indent="-228600">
                        <a:spcBef>
                          <a:spcPct val="20000"/>
                        </a:spcBef>
                        <a:defRPr sz="9500">
                          <a:solidFill>
                            <a:schemeClr val="tx1"/>
                          </a:solidFill>
                          <a:latin typeface="Times New Roman" panose="02020603050405020304" pitchFamily="18" charset="0"/>
                        </a:defRPr>
                      </a:lvl4pPr>
                      <a:lvl5pPr marL="2057400" indent="-228600">
                        <a:spcBef>
                          <a:spcPct val="20000"/>
                        </a:spcBef>
                        <a:defRPr sz="95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95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95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95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95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kern="1200" cap="none" normalizeH="0" baseline="0" dirty="0" smtClean="0">
                          <a:ln>
                            <a:noFill/>
                          </a:ln>
                          <a:solidFill>
                            <a:srgbClr val="000000"/>
                          </a:solidFill>
                          <a:effectLst/>
                          <a:latin typeface="+mn-lt"/>
                          <a:ea typeface="宋体" panose="02010600030101010101" pitchFamily="2" charset="-122"/>
                          <a:cs typeface="+mn-cs"/>
                        </a:rPr>
                        <a:t>0.4766</a:t>
                      </a:r>
                    </a:p>
                  </a:txBody>
                  <a:tcPr marL="91434" marR="91434"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902585"/>
                  </a:ext>
                </a:extLst>
              </a:tr>
            </a:tbl>
          </a:graphicData>
        </a:graphic>
      </p:graphicFrame>
      <p:sp>
        <p:nvSpPr>
          <p:cNvPr id="27" name="文本框 26"/>
          <p:cNvSpPr txBox="1"/>
          <p:nvPr/>
        </p:nvSpPr>
        <p:spPr>
          <a:xfrm>
            <a:off x="2771490" y="350669"/>
            <a:ext cx="6852085" cy="646331"/>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有约束优化算法的效率和性能</a:t>
            </a:r>
          </a:p>
        </p:txBody>
      </p:sp>
      <p:pic>
        <p:nvPicPr>
          <p:cNvPr id="2" name="图片 1"/>
          <p:cNvPicPr>
            <a:picLocks noChangeAspect="1"/>
          </p:cNvPicPr>
          <p:nvPr/>
        </p:nvPicPr>
        <p:blipFill>
          <a:blip r:embed="rId3"/>
          <a:stretch>
            <a:fillRect/>
          </a:stretch>
        </p:blipFill>
        <p:spPr>
          <a:xfrm>
            <a:off x="416456" y="1400765"/>
            <a:ext cx="7032630" cy="2462075"/>
          </a:xfrm>
          <a:prstGeom prst="rect">
            <a:avLst/>
          </a:prstGeom>
        </p:spPr>
      </p:pic>
      <p:grpSp>
        <p:nvGrpSpPr>
          <p:cNvPr id="32" name="组合 31"/>
          <p:cNvGrpSpPr/>
          <p:nvPr/>
        </p:nvGrpSpPr>
        <p:grpSpPr>
          <a:xfrm>
            <a:off x="7027693" y="3685455"/>
            <a:ext cx="4512453" cy="3149978"/>
            <a:chOff x="836090" y="3257407"/>
            <a:chExt cx="4512453" cy="3149978"/>
          </a:xfrm>
        </p:grpSpPr>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090" y="3257407"/>
              <a:ext cx="4512453" cy="3149978"/>
            </a:xfrm>
            <a:prstGeom prst="rect">
              <a:avLst/>
            </a:prstGeom>
          </p:spPr>
        </p:pic>
        <p:grpSp>
          <p:nvGrpSpPr>
            <p:cNvPr id="30" name="组合 29"/>
            <p:cNvGrpSpPr/>
            <p:nvPr/>
          </p:nvGrpSpPr>
          <p:grpSpPr>
            <a:xfrm>
              <a:off x="1795578" y="4114009"/>
              <a:ext cx="1133688" cy="1334073"/>
              <a:chOff x="1795578" y="4114009"/>
              <a:chExt cx="1133688" cy="1334073"/>
            </a:xfrm>
          </p:grpSpPr>
          <p:sp>
            <p:nvSpPr>
              <p:cNvPr id="24" name="椭圆 23"/>
              <p:cNvSpPr/>
              <p:nvPr/>
            </p:nvSpPr>
            <p:spPr>
              <a:xfrm>
                <a:off x="1795578" y="4114009"/>
                <a:ext cx="130628" cy="130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514523" y="5317454"/>
                <a:ext cx="130628" cy="130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十字星 28"/>
              <p:cNvSpPr/>
              <p:nvPr/>
            </p:nvSpPr>
            <p:spPr>
              <a:xfrm>
                <a:off x="2718705" y="5233308"/>
                <a:ext cx="210561" cy="186200"/>
              </a:xfrm>
              <a:prstGeom prst="star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0882" y="1271958"/>
            <a:ext cx="4103902" cy="2483121"/>
          </a:xfrm>
          <a:prstGeom prst="rect">
            <a:avLst/>
          </a:prstGeom>
        </p:spPr>
      </p:pic>
      <p:sp>
        <p:nvSpPr>
          <p:cNvPr id="33" name="灯片编号占位符 32"/>
          <p:cNvSpPr>
            <a:spLocks noGrp="1"/>
          </p:cNvSpPr>
          <p:nvPr>
            <p:ph type="sldNum" sz="quarter" idx="12"/>
          </p:nvPr>
        </p:nvSpPr>
        <p:spPr/>
        <p:txBody>
          <a:bodyPr/>
          <a:lstStyle/>
          <a:p>
            <a:fld id="{02195B58-EB0A-42EF-B8D2-8C7B8F38C0F8}" type="slidenum">
              <a:rPr lang="zh-CN" altLang="en-US" smtClean="0"/>
              <a:t>16</a:t>
            </a:fld>
            <a:endParaRPr lang="zh-CN" altLang="en-US"/>
          </a:p>
        </p:txBody>
      </p:sp>
    </p:spTree>
    <p:extLst>
      <p:ext uri="{BB962C8B-B14F-4D97-AF65-F5344CB8AC3E}">
        <p14:creationId xmlns:p14="http://schemas.microsoft.com/office/powerpoint/2010/main" val="2075911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4985" y="1910687"/>
            <a:ext cx="6070787" cy="4237794"/>
          </a:xfrm>
          <a:prstGeom prst="rect">
            <a:avLst/>
          </a:prstGeom>
        </p:spPr>
      </p:pic>
      <p:pic>
        <p:nvPicPr>
          <p:cNvPr id="3" name="图片 2"/>
          <p:cNvPicPr>
            <a:picLocks noChangeAspect="1"/>
          </p:cNvPicPr>
          <p:nvPr/>
        </p:nvPicPr>
        <p:blipFill>
          <a:blip r:embed="rId3"/>
          <a:stretch>
            <a:fillRect/>
          </a:stretch>
        </p:blipFill>
        <p:spPr>
          <a:xfrm>
            <a:off x="313900" y="1488290"/>
            <a:ext cx="5254386" cy="4585128"/>
          </a:xfrm>
          <a:prstGeom prst="rect">
            <a:avLst/>
          </a:prstGeom>
        </p:spPr>
      </p:pic>
      <p:sp>
        <p:nvSpPr>
          <p:cNvPr id="4" name="文本框 3"/>
          <p:cNvSpPr txBox="1"/>
          <p:nvPr/>
        </p:nvSpPr>
        <p:spPr>
          <a:xfrm>
            <a:off x="863769" y="353850"/>
            <a:ext cx="11103429" cy="646331"/>
          </a:xfrm>
          <a:prstGeom prst="rect">
            <a:avLst/>
          </a:prstGeom>
          <a:noFill/>
        </p:spPr>
        <p:txBody>
          <a:bodyPr wrap="square" rtlCol="0">
            <a:spAutoFit/>
          </a:bodyPr>
          <a:lstStyle/>
          <a:p>
            <a:pPr algn="ctr"/>
            <a:r>
              <a:rPr lang="zh-CN" altLang="en-US" sz="3600" dirty="0" smtClean="0">
                <a:latin typeface="华文新魏" panose="02010800040101010101" pitchFamily="2" charset="-122"/>
                <a:ea typeface="华文新魏" panose="02010800040101010101" pitchFamily="2" charset="-122"/>
              </a:rPr>
              <a:t>有辐射平衡约束</a:t>
            </a:r>
            <a:r>
              <a:rPr lang="zh-CN" altLang="en-US" sz="3600" dirty="0">
                <a:latin typeface="华文新魏" panose="02010800040101010101" pitchFamily="2" charset="-122"/>
                <a:ea typeface="华文新魏" panose="02010800040101010101" pitchFamily="2" charset="-122"/>
              </a:rPr>
              <a:t>的自动参数优化结果</a:t>
            </a:r>
            <a:endParaRPr lang="en-US" altLang="zh-CN" sz="3600" dirty="0">
              <a:latin typeface="华文新魏" panose="02010800040101010101" pitchFamily="2" charset="-122"/>
              <a:ea typeface="华文新魏" panose="02010800040101010101" pitchFamily="2" charset="-122"/>
            </a:endParaRPr>
          </a:p>
        </p:txBody>
      </p:sp>
      <p:sp>
        <p:nvSpPr>
          <p:cNvPr id="5" name="灯片编号占位符 4"/>
          <p:cNvSpPr>
            <a:spLocks noGrp="1"/>
          </p:cNvSpPr>
          <p:nvPr>
            <p:ph type="sldNum" sz="quarter" idx="12"/>
          </p:nvPr>
        </p:nvSpPr>
        <p:spPr/>
        <p:txBody>
          <a:bodyPr/>
          <a:lstStyle/>
          <a:p>
            <a:fld id="{02195B58-EB0A-42EF-B8D2-8C7B8F38C0F8}" type="slidenum">
              <a:rPr lang="zh-CN" altLang="en-US" smtClean="0"/>
              <a:t>17</a:t>
            </a:fld>
            <a:endParaRPr lang="zh-CN" altLang="en-US"/>
          </a:p>
        </p:txBody>
      </p:sp>
    </p:spTree>
    <p:extLst>
      <p:ext uri="{BB962C8B-B14F-4D97-AF65-F5344CB8AC3E}">
        <p14:creationId xmlns:p14="http://schemas.microsoft.com/office/powerpoint/2010/main" val="3722241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6412" y="702580"/>
            <a:ext cx="9809747" cy="646331"/>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自动参数优化方法在</a:t>
            </a:r>
            <a:r>
              <a:rPr lang="en-US" altLang="zh-CN" sz="3600" dirty="0">
                <a:latin typeface="华文新魏" panose="02010800040101010101" pitchFamily="2" charset="-122"/>
                <a:ea typeface="华文新魏" panose="02010800040101010101" pitchFamily="2" charset="-122"/>
              </a:rPr>
              <a:t>BCC</a:t>
            </a:r>
            <a:r>
              <a:rPr lang="zh-CN" altLang="en-US" sz="3600" dirty="0">
                <a:latin typeface="华文新魏" panose="02010800040101010101" pitchFamily="2" charset="-122"/>
                <a:ea typeface="华文新魏" panose="02010800040101010101" pitchFamily="2" charset="-122"/>
              </a:rPr>
              <a:t>耦合模式上的初步应用</a:t>
            </a:r>
          </a:p>
        </p:txBody>
      </p:sp>
      <p:sp>
        <p:nvSpPr>
          <p:cNvPr id="3" name="内容占位符 2"/>
          <p:cNvSpPr txBox="1">
            <a:spLocks/>
          </p:cNvSpPr>
          <p:nvPr/>
        </p:nvSpPr>
        <p:spPr>
          <a:xfrm>
            <a:off x="3811036" y="2312391"/>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smtClean="0">
                <a:latin typeface="华文新魏" panose="02010800040101010101" pitchFamily="2" charset="-122"/>
                <a:ea typeface="华文新魏" panose="02010800040101010101" pitchFamily="2" charset="-122"/>
              </a:rPr>
              <a:t>1 MJO</a:t>
            </a:r>
            <a:r>
              <a:rPr lang="zh-CN" altLang="en-US" sz="2400" dirty="0" smtClean="0">
                <a:latin typeface="华文新魏" panose="02010800040101010101" pitchFamily="2" charset="-122"/>
                <a:ea typeface="华文新魏" panose="02010800040101010101" pitchFamily="2" charset="-122"/>
              </a:rPr>
              <a:t>和东亚季风的敏感性分析</a:t>
            </a:r>
            <a:endParaRPr lang="en-US" altLang="zh-CN" sz="2400" dirty="0" smtClean="0">
              <a:latin typeface="华文新魏" panose="02010800040101010101" pitchFamily="2" charset="-122"/>
              <a:ea typeface="华文新魏" panose="02010800040101010101" pitchFamily="2" charset="-122"/>
            </a:endParaRPr>
          </a:p>
          <a:p>
            <a:pPr marL="0" indent="0">
              <a:buFont typeface="Arial" panose="020B0604020202020204" pitchFamily="34" charset="0"/>
              <a:buNone/>
            </a:pPr>
            <a:endParaRPr lang="en-US" altLang="zh-CN" sz="2400" dirty="0" smtClean="0">
              <a:latin typeface="华文新魏" panose="02010800040101010101" pitchFamily="2" charset="-122"/>
              <a:ea typeface="华文新魏" panose="02010800040101010101" pitchFamily="2" charset="-122"/>
            </a:endParaRPr>
          </a:p>
          <a:p>
            <a:pPr marL="0" indent="0">
              <a:buFont typeface="Arial" panose="020B0604020202020204" pitchFamily="34" charset="0"/>
              <a:buNone/>
            </a:pPr>
            <a:r>
              <a:rPr lang="en-US" altLang="zh-CN" sz="2400" dirty="0" smtClean="0">
                <a:latin typeface="华文新魏" panose="02010800040101010101" pitchFamily="2" charset="-122"/>
                <a:ea typeface="华文新魏" panose="02010800040101010101" pitchFamily="2" charset="-122"/>
              </a:rPr>
              <a:t>2 </a:t>
            </a:r>
            <a:r>
              <a:rPr lang="zh-CN" altLang="en-US" sz="2400" dirty="0" smtClean="0">
                <a:latin typeface="华文新魏" panose="02010800040101010101" pitchFamily="2" charset="-122"/>
                <a:ea typeface="华文新魏" panose="02010800040101010101" pitchFamily="2" charset="-122"/>
              </a:rPr>
              <a:t>基于代理模式的参数扰动分析</a:t>
            </a:r>
            <a:endParaRPr lang="en-US" altLang="zh-CN" sz="2400" dirty="0" smtClean="0">
              <a:latin typeface="华文新魏" panose="02010800040101010101" pitchFamily="2" charset="-122"/>
              <a:ea typeface="华文新魏" panose="02010800040101010101" pitchFamily="2" charset="-122"/>
            </a:endParaRPr>
          </a:p>
          <a:p>
            <a:pPr marL="0" indent="0">
              <a:buFont typeface="Arial" panose="020B0604020202020204" pitchFamily="34" charset="0"/>
              <a:buNone/>
            </a:pPr>
            <a:endParaRPr lang="en-US" altLang="zh-CN" sz="2400" dirty="0" smtClean="0">
              <a:latin typeface="华文新魏" panose="02010800040101010101" pitchFamily="2" charset="-122"/>
              <a:ea typeface="华文新魏" panose="02010800040101010101" pitchFamily="2" charset="-122"/>
            </a:endParaRPr>
          </a:p>
          <a:p>
            <a:pPr marL="0" indent="0">
              <a:buNone/>
            </a:pPr>
            <a:r>
              <a:rPr lang="en-US" altLang="zh-CN" sz="2400" dirty="0" smtClean="0">
                <a:latin typeface="华文新魏" panose="02010800040101010101" pitchFamily="2" charset="-122"/>
                <a:ea typeface="华文新魏" panose="02010800040101010101" pitchFamily="2" charset="-122"/>
              </a:rPr>
              <a:t>3 </a:t>
            </a:r>
            <a:r>
              <a:rPr lang="en-US" altLang="zh-CN" sz="2400" dirty="0">
                <a:latin typeface="华文新魏" panose="02010800040101010101" pitchFamily="2" charset="-122"/>
                <a:ea typeface="华文新魏" panose="02010800040101010101" pitchFamily="2" charset="-122"/>
              </a:rPr>
              <a:t>MJO</a:t>
            </a:r>
            <a:r>
              <a:rPr lang="zh-CN" altLang="en-US" sz="2400" dirty="0">
                <a:latin typeface="华文新魏" panose="02010800040101010101" pitchFamily="2" charset="-122"/>
                <a:ea typeface="华文新魏" panose="02010800040101010101" pitchFamily="2" charset="-122"/>
              </a:rPr>
              <a:t>和东亚</a:t>
            </a:r>
            <a:r>
              <a:rPr lang="zh-CN" altLang="en-US" sz="2400" dirty="0" smtClean="0">
                <a:latin typeface="华文新魏" panose="02010800040101010101" pitchFamily="2" charset="-122"/>
                <a:ea typeface="华文新魏" panose="02010800040101010101" pitchFamily="2" charset="-122"/>
              </a:rPr>
              <a:t>季风参数优化结果</a:t>
            </a:r>
            <a:endParaRPr lang="en-US" altLang="zh-CN" sz="2400" dirty="0" smtClean="0">
              <a:latin typeface="华文新魏" panose="02010800040101010101" pitchFamily="2" charset="-122"/>
              <a:ea typeface="华文新魏" panose="02010800040101010101" pitchFamily="2" charset="-122"/>
            </a:endParaRPr>
          </a:p>
        </p:txBody>
      </p:sp>
      <p:sp>
        <p:nvSpPr>
          <p:cNvPr id="4" name="灯片编号占位符 3"/>
          <p:cNvSpPr>
            <a:spLocks noGrp="1"/>
          </p:cNvSpPr>
          <p:nvPr>
            <p:ph type="sldNum" sz="quarter" idx="12"/>
          </p:nvPr>
        </p:nvSpPr>
        <p:spPr/>
        <p:txBody>
          <a:bodyPr/>
          <a:lstStyle/>
          <a:p>
            <a:fld id="{02195B58-EB0A-42EF-B8D2-8C7B8F38C0F8}" type="slidenum">
              <a:rPr lang="zh-CN" altLang="en-US" smtClean="0"/>
              <a:t>18</a:t>
            </a:fld>
            <a:endParaRPr lang="zh-CN" altLang="en-US"/>
          </a:p>
        </p:txBody>
      </p:sp>
      <p:sp>
        <p:nvSpPr>
          <p:cNvPr id="5" name="圆角矩形 4"/>
          <p:cNvSpPr/>
          <p:nvPr/>
        </p:nvSpPr>
        <p:spPr>
          <a:xfrm>
            <a:off x="3157321" y="2208136"/>
            <a:ext cx="5911515" cy="5614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187257" y="3142281"/>
            <a:ext cx="5911515" cy="5614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157321" y="4076426"/>
            <a:ext cx="5911515" cy="5614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6375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dirty="0" smtClean="0">
                <a:latin typeface="华文新魏" panose="02010800040101010101" pitchFamily="2" charset="-122"/>
                <a:ea typeface="华文新魏" panose="02010800040101010101" pitchFamily="2" charset="-122"/>
                <a:cs typeface="+mn-cs"/>
              </a:rPr>
              <a:t>对</a:t>
            </a:r>
            <a:r>
              <a:rPr lang="zh-CN" altLang="en-US" sz="3600" dirty="0">
                <a:latin typeface="华文新魏" panose="02010800040101010101" pitchFamily="2" charset="-122"/>
                <a:ea typeface="华文新魏" panose="02010800040101010101" pitchFamily="2" charset="-122"/>
                <a:cs typeface="+mn-cs"/>
              </a:rPr>
              <a:t>扰动参数的敏感性分析</a:t>
            </a:r>
            <a:endParaRPr lang="en-US" altLang="zh-CN" sz="3600" dirty="0">
              <a:latin typeface="华文新魏" panose="02010800040101010101" pitchFamily="2" charset="-122"/>
              <a:ea typeface="华文新魏" panose="02010800040101010101" pitchFamily="2" charset="-122"/>
              <a:cs typeface="+mn-cs"/>
            </a:endParaRPr>
          </a:p>
        </p:txBody>
      </p:sp>
      <p:pic>
        <p:nvPicPr>
          <p:cNvPr id="4" name="Picture 2" descr="D:\work\2016\项目\重大研究计划申报\第三课题相关\20180614-中期检查\降维图-本项目.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905" y="1838824"/>
            <a:ext cx="3510070" cy="3218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293448" y="5975225"/>
            <a:ext cx="114139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敏感性分析显示，所选的</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个参数对</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MJO</a:t>
            </a:r>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模拟而言重要性存在一定</a:t>
            </a:r>
            <a:r>
              <a:rPr lang="zh-CN" altLang="en-US" sz="2000" dirty="0" smtClean="0">
                <a:latin typeface="华文新魏" panose="02010800040101010101" pitchFamily="2" charset="-122"/>
                <a:ea typeface="华文新魏" panose="02010800040101010101" pitchFamily="2" charset="-122"/>
                <a:cs typeface="Times New Roman" panose="02020603050405020304" pitchFamily="18" charset="0"/>
              </a:rPr>
              <a:t>差异</a:t>
            </a:r>
            <a:endParaRPr lang="zh-CN" altLang="zh-CN" sz="2000" dirty="0">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 name="文本框 2"/>
          <p:cNvSpPr txBox="1"/>
          <p:nvPr/>
        </p:nvSpPr>
        <p:spPr>
          <a:xfrm>
            <a:off x="2032907" y="5431861"/>
            <a:ext cx="3505200" cy="369332"/>
          </a:xfrm>
          <a:prstGeom prst="rect">
            <a:avLst/>
          </a:prstGeom>
          <a:noFill/>
        </p:spPr>
        <p:txBody>
          <a:bodyPr wrap="square" rtlCol="0">
            <a:spAutoFit/>
          </a:bodyPr>
          <a:lstStyle/>
          <a:p>
            <a:pPr algn="ctr"/>
            <a:r>
              <a:rPr lang="en-US" altLang="zh-CN" dirty="0" smtClean="0">
                <a:latin typeface="华文新魏" panose="02010800040101010101" pitchFamily="2" charset="-122"/>
                <a:ea typeface="华文新魏" panose="02010800040101010101" pitchFamily="2" charset="-122"/>
              </a:rPr>
              <a:t>MJO</a:t>
            </a:r>
            <a:r>
              <a:rPr lang="zh-CN" altLang="en-US" dirty="0" smtClean="0">
                <a:latin typeface="华文新魏" panose="02010800040101010101" pitchFamily="2" charset="-122"/>
                <a:ea typeface="华文新魏" panose="02010800040101010101" pitchFamily="2" charset="-122"/>
              </a:rPr>
              <a:t>敏感性分析</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163" y="1834829"/>
            <a:ext cx="3398911" cy="3222945"/>
          </a:xfrm>
          <a:prstGeom prst="rect">
            <a:avLst/>
          </a:prstGeom>
        </p:spPr>
      </p:pic>
      <p:sp>
        <p:nvSpPr>
          <p:cNvPr id="7" name="文本框 6"/>
          <p:cNvSpPr txBox="1"/>
          <p:nvPr/>
        </p:nvSpPr>
        <p:spPr>
          <a:xfrm>
            <a:off x="6508018" y="5431861"/>
            <a:ext cx="3505200" cy="369332"/>
          </a:xfrm>
          <a:prstGeom prst="rect">
            <a:avLst/>
          </a:prstGeom>
          <a:noFill/>
        </p:spPr>
        <p:txBody>
          <a:bodyPr wrap="square" rtlCol="0">
            <a:spAutoFit/>
          </a:bodyPr>
          <a:lstStyle/>
          <a:p>
            <a:pPr algn="ctr"/>
            <a:r>
              <a:rPr lang="zh-CN" altLang="en-US" dirty="0" smtClean="0">
                <a:latin typeface="华文新魏" panose="02010800040101010101" pitchFamily="2" charset="-122"/>
                <a:ea typeface="华文新魏" panose="02010800040101010101" pitchFamily="2" charset="-122"/>
              </a:rPr>
              <a:t>东亚季风敏感性分析</a:t>
            </a:r>
            <a:endParaRPr lang="zh-CN" altLang="en-US" dirty="0"/>
          </a:p>
        </p:txBody>
      </p:sp>
      <p:sp>
        <p:nvSpPr>
          <p:cNvPr id="8" name="灯片编号占位符 7"/>
          <p:cNvSpPr>
            <a:spLocks noGrp="1"/>
          </p:cNvSpPr>
          <p:nvPr>
            <p:ph type="sldNum" sz="quarter" idx="12"/>
          </p:nvPr>
        </p:nvSpPr>
        <p:spPr/>
        <p:txBody>
          <a:bodyPr/>
          <a:lstStyle/>
          <a:p>
            <a:fld id="{02195B58-EB0A-42EF-B8D2-8C7B8F38C0F8}" type="slidenum">
              <a:rPr lang="zh-CN" altLang="en-US" smtClean="0"/>
              <a:t>19</a:t>
            </a:fld>
            <a:endParaRPr lang="zh-CN" altLang="en-US"/>
          </a:p>
        </p:txBody>
      </p:sp>
    </p:spTree>
    <p:extLst>
      <p:ext uri="{BB962C8B-B14F-4D97-AF65-F5344CB8AC3E}">
        <p14:creationId xmlns:p14="http://schemas.microsoft.com/office/powerpoint/2010/main" val="1510234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228" y="211087"/>
            <a:ext cx="10515600" cy="1325563"/>
          </a:xfrm>
        </p:spPr>
        <p:txBody>
          <a:bodyPr>
            <a:normAutofit/>
          </a:bodyPr>
          <a:lstStyle/>
          <a:p>
            <a:pPr algn="ctr"/>
            <a:r>
              <a:rPr lang="zh-CN" altLang="en-US" sz="4800" b="1" dirty="0" smtClean="0">
                <a:latin typeface="华文新魏" panose="02010800040101010101" pitchFamily="2" charset="-122"/>
                <a:ea typeface="华文新魏" panose="02010800040101010101" pitchFamily="2" charset="-122"/>
              </a:rPr>
              <a:t>目录</a:t>
            </a:r>
            <a:endParaRPr lang="zh-CN" altLang="en-US" sz="4800" b="1" dirty="0">
              <a:latin typeface="华文新魏" panose="02010800040101010101" pitchFamily="2" charset="-122"/>
              <a:ea typeface="华文新魏" panose="02010800040101010101" pitchFamily="2" charset="-122"/>
            </a:endParaRPr>
          </a:p>
        </p:txBody>
      </p:sp>
      <p:sp>
        <p:nvSpPr>
          <p:cNvPr id="4" name="圆角矩形 3"/>
          <p:cNvSpPr/>
          <p:nvPr/>
        </p:nvSpPr>
        <p:spPr>
          <a:xfrm>
            <a:off x="3525746" y="1633400"/>
            <a:ext cx="5650337" cy="465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latin typeface="华文新魏" panose="02010800040101010101" pitchFamily="2" charset="-122"/>
              <a:ea typeface="华文新魏" panose="02010800040101010101" pitchFamily="2" charset="-122"/>
            </a:endParaRPr>
          </a:p>
          <a:p>
            <a:pPr algn="ctr"/>
            <a:r>
              <a:rPr lang="en-US" altLang="zh-CN" dirty="0" smtClean="0">
                <a:solidFill>
                  <a:schemeClr val="tx1"/>
                </a:solidFill>
                <a:latin typeface="华文新魏" panose="02010800040101010101" pitchFamily="2" charset="-122"/>
                <a:ea typeface="华文新魏" panose="02010800040101010101" pitchFamily="2" charset="-122"/>
              </a:rPr>
              <a:t>1 </a:t>
            </a:r>
            <a:r>
              <a:rPr lang="zh-CN" altLang="en-US" dirty="0">
                <a:solidFill>
                  <a:schemeClr val="tx1"/>
                </a:solidFill>
                <a:latin typeface="华文新魏" panose="02010800040101010101" pitchFamily="2" charset="-122"/>
                <a:ea typeface="华文新魏" panose="02010800040101010101" pitchFamily="2" charset="-122"/>
              </a:rPr>
              <a:t>地球系统模式概述 </a:t>
            </a:r>
            <a:r>
              <a:rPr lang="en-US" altLang="zh-CN" dirty="0">
                <a:solidFill>
                  <a:schemeClr val="tx1"/>
                </a:solidFill>
                <a:latin typeface="华文新魏" panose="02010800040101010101" pitchFamily="2" charset="-122"/>
                <a:ea typeface="华文新魏" panose="02010800040101010101" pitchFamily="2" charset="-122"/>
              </a:rPr>
              <a:t>&amp;</a:t>
            </a:r>
            <a:r>
              <a:rPr lang="zh-CN" altLang="en-US" dirty="0">
                <a:solidFill>
                  <a:schemeClr val="tx1"/>
                </a:solidFill>
                <a:latin typeface="华文新魏" panose="02010800040101010101" pitchFamily="2" charset="-122"/>
                <a:ea typeface="华文新魏" panose="02010800040101010101" pitchFamily="2" charset="-122"/>
              </a:rPr>
              <a:t>多步参数估计方法</a:t>
            </a:r>
            <a:endParaRPr lang="en-US" altLang="zh-CN" dirty="0">
              <a:solidFill>
                <a:schemeClr val="tx1"/>
              </a:solidFill>
              <a:latin typeface="华文新魏" panose="02010800040101010101" pitchFamily="2" charset="-122"/>
              <a:ea typeface="华文新魏" panose="02010800040101010101" pitchFamily="2" charset="-122"/>
            </a:endParaRPr>
          </a:p>
          <a:p>
            <a:pPr algn="ctr"/>
            <a:endParaRPr lang="zh-CN" altLang="en-US" dirty="0"/>
          </a:p>
        </p:txBody>
      </p:sp>
      <p:sp>
        <p:nvSpPr>
          <p:cNvPr id="6" name="圆角矩形 5"/>
          <p:cNvSpPr/>
          <p:nvPr/>
        </p:nvSpPr>
        <p:spPr>
          <a:xfrm>
            <a:off x="3525746" y="2410314"/>
            <a:ext cx="5650337" cy="465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latin typeface="华文新魏" panose="02010800040101010101" pitchFamily="2" charset="-122"/>
              <a:ea typeface="华文新魏" panose="02010800040101010101" pitchFamily="2" charset="-122"/>
            </a:endParaRPr>
          </a:p>
          <a:p>
            <a:pPr algn="ctr"/>
            <a:r>
              <a:rPr lang="en-US" altLang="zh-CN" dirty="0" smtClean="0">
                <a:solidFill>
                  <a:schemeClr val="tx1"/>
                </a:solidFill>
                <a:latin typeface="华文新魏" panose="02010800040101010101" pitchFamily="2" charset="-122"/>
                <a:ea typeface="华文新魏" panose="02010800040101010101" pitchFamily="2" charset="-122"/>
              </a:rPr>
              <a:t>2 </a:t>
            </a:r>
            <a:r>
              <a:rPr lang="zh-CN" altLang="en-US" dirty="0">
                <a:solidFill>
                  <a:schemeClr val="tx1"/>
                </a:solidFill>
                <a:latin typeface="华文新魏" panose="02010800040101010101" pitchFamily="2" charset="-122"/>
                <a:ea typeface="华文新魏" panose="02010800040101010101" pitchFamily="2" charset="-122"/>
              </a:rPr>
              <a:t>针对</a:t>
            </a:r>
            <a:r>
              <a:rPr lang="zh-CN" altLang="en-US" dirty="0" smtClean="0">
                <a:solidFill>
                  <a:schemeClr val="tx1"/>
                </a:solidFill>
                <a:latin typeface="华文新魏" panose="02010800040101010101" pitchFamily="2" charset="-122"/>
                <a:ea typeface="华文新魏" panose="02010800040101010101" pitchFamily="2" charset="-122"/>
              </a:rPr>
              <a:t>大气模式的快速</a:t>
            </a:r>
            <a:r>
              <a:rPr lang="zh-CN" altLang="en-US" dirty="0">
                <a:solidFill>
                  <a:schemeClr val="tx1"/>
                </a:solidFill>
                <a:latin typeface="华文新魏" panose="02010800040101010101" pitchFamily="2" charset="-122"/>
                <a:ea typeface="华文新魏" panose="02010800040101010101" pitchFamily="2" charset="-122"/>
              </a:rPr>
              <a:t>短期</a:t>
            </a:r>
            <a:r>
              <a:rPr lang="zh-CN" altLang="en-US" dirty="0" smtClean="0">
                <a:solidFill>
                  <a:schemeClr val="tx1"/>
                </a:solidFill>
                <a:latin typeface="华文新魏" panose="02010800040101010101" pitchFamily="2" charset="-122"/>
                <a:ea typeface="华文新魏" panose="02010800040101010101" pitchFamily="2" charset="-122"/>
              </a:rPr>
              <a:t>自动</a:t>
            </a:r>
            <a:r>
              <a:rPr lang="zh-CN" altLang="en-US" dirty="0">
                <a:solidFill>
                  <a:schemeClr val="tx1"/>
                </a:solidFill>
                <a:latin typeface="华文新魏" panose="02010800040101010101" pitchFamily="2" charset="-122"/>
                <a:ea typeface="华文新魏" panose="02010800040101010101" pitchFamily="2" charset="-122"/>
              </a:rPr>
              <a:t>参数优化</a:t>
            </a:r>
            <a:endParaRPr lang="en-US" altLang="zh-CN" dirty="0">
              <a:solidFill>
                <a:schemeClr val="tx1"/>
              </a:solidFill>
              <a:latin typeface="华文新魏" panose="02010800040101010101" pitchFamily="2" charset="-122"/>
              <a:ea typeface="华文新魏" panose="02010800040101010101" pitchFamily="2" charset="-122"/>
            </a:endParaRPr>
          </a:p>
          <a:p>
            <a:pPr algn="ctr"/>
            <a:endParaRPr lang="zh-CN" altLang="en-US" dirty="0"/>
          </a:p>
        </p:txBody>
      </p:sp>
      <p:sp>
        <p:nvSpPr>
          <p:cNvPr id="8" name="圆角矩形 7"/>
          <p:cNvSpPr/>
          <p:nvPr/>
        </p:nvSpPr>
        <p:spPr>
          <a:xfrm>
            <a:off x="3525747" y="3196377"/>
            <a:ext cx="5650336" cy="465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latin typeface="华文新魏" panose="02010800040101010101" pitchFamily="2" charset="-122"/>
              <a:ea typeface="华文新魏" panose="02010800040101010101" pitchFamily="2" charset="-122"/>
            </a:endParaRPr>
          </a:p>
          <a:p>
            <a:r>
              <a:rPr lang="en-US" altLang="zh-CN" dirty="0" smtClean="0">
                <a:solidFill>
                  <a:schemeClr val="tx1"/>
                </a:solidFill>
                <a:latin typeface="华文新魏" panose="02010800040101010101" pitchFamily="2" charset="-122"/>
                <a:ea typeface="华文新魏" panose="02010800040101010101" pitchFamily="2" charset="-122"/>
              </a:rPr>
              <a:t>            3</a:t>
            </a:r>
            <a:r>
              <a:rPr lang="zh-CN" altLang="en-US" dirty="0" smtClean="0">
                <a:solidFill>
                  <a:schemeClr val="tx1"/>
                </a:solidFill>
                <a:latin typeface="华文新魏" panose="02010800040101010101" pitchFamily="2" charset="-122"/>
                <a:ea typeface="华文新魏" panose="02010800040101010101" pitchFamily="2" charset="-122"/>
              </a:rPr>
              <a:t>基于代理</a:t>
            </a:r>
            <a:r>
              <a:rPr lang="zh-CN" altLang="en-US" dirty="0">
                <a:solidFill>
                  <a:schemeClr val="tx1"/>
                </a:solidFill>
                <a:latin typeface="华文新魏" panose="02010800040101010101" pitchFamily="2" charset="-122"/>
                <a:ea typeface="华文新魏" panose="02010800040101010101" pitchFamily="2" charset="-122"/>
              </a:rPr>
              <a:t>模式</a:t>
            </a:r>
            <a:r>
              <a:rPr lang="zh-CN" altLang="en-US" dirty="0" smtClean="0">
                <a:solidFill>
                  <a:schemeClr val="tx1"/>
                </a:solidFill>
                <a:latin typeface="华文新魏" panose="02010800040101010101" pitchFamily="2" charset="-122"/>
                <a:ea typeface="华文新魏" panose="02010800040101010101" pitchFamily="2" charset="-122"/>
              </a:rPr>
              <a:t>的参数</a:t>
            </a:r>
            <a:r>
              <a:rPr lang="zh-CN" altLang="en-US" dirty="0">
                <a:solidFill>
                  <a:schemeClr val="tx1"/>
                </a:solidFill>
                <a:latin typeface="华文新魏" panose="02010800040101010101" pitchFamily="2" charset="-122"/>
                <a:ea typeface="华文新魏" panose="02010800040101010101" pitchFamily="2" charset="-122"/>
              </a:rPr>
              <a:t>校准方案研究</a:t>
            </a:r>
          </a:p>
          <a:p>
            <a:pPr algn="ctr"/>
            <a:endParaRPr lang="zh-CN" altLang="en-US" dirty="0"/>
          </a:p>
        </p:txBody>
      </p:sp>
      <p:sp>
        <p:nvSpPr>
          <p:cNvPr id="9" name="圆角矩形 8"/>
          <p:cNvSpPr/>
          <p:nvPr/>
        </p:nvSpPr>
        <p:spPr>
          <a:xfrm>
            <a:off x="3525747" y="3982440"/>
            <a:ext cx="5650336" cy="465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latin typeface="华文新魏" panose="02010800040101010101" pitchFamily="2" charset="-122"/>
              <a:ea typeface="华文新魏" panose="02010800040101010101" pitchFamily="2" charset="-122"/>
            </a:endParaRPr>
          </a:p>
          <a:p>
            <a:r>
              <a:rPr lang="en-US" altLang="zh-CN" dirty="0" smtClean="0">
                <a:solidFill>
                  <a:schemeClr val="tx1"/>
                </a:solidFill>
                <a:latin typeface="华文新魏" panose="02010800040101010101" pitchFamily="2" charset="-122"/>
                <a:ea typeface="华文新魏" panose="02010800040101010101" pitchFamily="2" charset="-122"/>
              </a:rPr>
              <a:t>            4 </a:t>
            </a:r>
            <a:r>
              <a:rPr lang="zh-CN" altLang="en-US" dirty="0" smtClean="0">
                <a:solidFill>
                  <a:schemeClr val="tx1"/>
                </a:solidFill>
                <a:latin typeface="华文新魏" panose="02010800040101010101" pitchFamily="2" charset="-122"/>
                <a:ea typeface="华文新魏" panose="02010800040101010101" pitchFamily="2" charset="-122"/>
              </a:rPr>
              <a:t>满足</a:t>
            </a:r>
            <a:r>
              <a:rPr lang="zh-CN" altLang="en-US" dirty="0">
                <a:solidFill>
                  <a:schemeClr val="tx1"/>
                </a:solidFill>
                <a:latin typeface="华文新魏" panose="02010800040101010101" pitchFamily="2" charset="-122"/>
                <a:ea typeface="华文新魏" panose="02010800040101010101" pitchFamily="2" charset="-122"/>
              </a:rPr>
              <a:t>物理</a:t>
            </a:r>
            <a:r>
              <a:rPr lang="zh-CN" altLang="en-US" dirty="0" smtClean="0">
                <a:solidFill>
                  <a:schemeClr val="tx1"/>
                </a:solidFill>
                <a:latin typeface="华文新魏" panose="02010800040101010101" pitchFamily="2" charset="-122"/>
                <a:ea typeface="华文新魏" panose="02010800040101010101" pitchFamily="2" charset="-122"/>
              </a:rPr>
              <a:t>约束</a:t>
            </a:r>
            <a:r>
              <a:rPr lang="zh-CN" altLang="en-US" dirty="0">
                <a:solidFill>
                  <a:schemeClr val="tx1"/>
                </a:solidFill>
                <a:latin typeface="华文新魏" panose="02010800040101010101" pitchFamily="2" charset="-122"/>
                <a:ea typeface="华文新魏" panose="02010800040101010101" pitchFamily="2" charset="-122"/>
              </a:rPr>
              <a:t>的</a:t>
            </a:r>
            <a:r>
              <a:rPr lang="zh-CN" altLang="en-US" dirty="0" smtClean="0">
                <a:solidFill>
                  <a:schemeClr val="tx1"/>
                </a:solidFill>
                <a:latin typeface="华文新魏" panose="02010800040101010101" pitchFamily="2" charset="-122"/>
                <a:ea typeface="华文新魏" panose="02010800040101010101" pitchFamily="2" charset="-122"/>
              </a:rPr>
              <a:t>大气模式参数</a:t>
            </a:r>
            <a:r>
              <a:rPr lang="zh-CN" altLang="en-US" dirty="0">
                <a:solidFill>
                  <a:schemeClr val="tx1"/>
                </a:solidFill>
                <a:latin typeface="华文新魏" panose="02010800040101010101" pitchFamily="2" charset="-122"/>
                <a:ea typeface="华文新魏" panose="02010800040101010101" pitchFamily="2" charset="-122"/>
              </a:rPr>
              <a:t>优化</a:t>
            </a:r>
          </a:p>
          <a:p>
            <a:pPr algn="ctr"/>
            <a:endParaRPr lang="zh-CN" altLang="en-US" dirty="0"/>
          </a:p>
        </p:txBody>
      </p:sp>
      <p:sp>
        <p:nvSpPr>
          <p:cNvPr id="10" name="圆角矩形 9"/>
          <p:cNvSpPr/>
          <p:nvPr/>
        </p:nvSpPr>
        <p:spPr>
          <a:xfrm>
            <a:off x="3525745" y="4772513"/>
            <a:ext cx="5650337" cy="465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华文新魏" panose="02010800040101010101" pitchFamily="2" charset="-122"/>
                <a:ea typeface="华文新魏" panose="02010800040101010101" pitchFamily="2" charset="-122"/>
              </a:rPr>
              <a:t>         5 </a:t>
            </a:r>
            <a:r>
              <a:rPr lang="zh-CN" altLang="en-US" dirty="0" smtClean="0">
                <a:solidFill>
                  <a:schemeClr val="tx1"/>
                </a:solidFill>
                <a:latin typeface="华文新魏" panose="02010800040101010101" pitchFamily="2" charset="-122"/>
                <a:ea typeface="华文新魏" panose="02010800040101010101" pitchFamily="2" charset="-122"/>
              </a:rPr>
              <a:t>自动</a:t>
            </a:r>
            <a:r>
              <a:rPr lang="zh-CN" altLang="en-US" dirty="0">
                <a:solidFill>
                  <a:schemeClr val="tx1"/>
                </a:solidFill>
                <a:latin typeface="华文新魏" panose="02010800040101010101" pitchFamily="2" charset="-122"/>
                <a:ea typeface="华文新魏" panose="02010800040101010101" pitchFamily="2" charset="-122"/>
              </a:rPr>
              <a:t>参数</a:t>
            </a:r>
            <a:r>
              <a:rPr lang="zh-CN" altLang="en-US" dirty="0" smtClean="0">
                <a:solidFill>
                  <a:schemeClr val="tx1"/>
                </a:solidFill>
                <a:latin typeface="华文新魏" panose="02010800040101010101" pitchFamily="2" charset="-122"/>
                <a:ea typeface="华文新魏" panose="02010800040101010101" pitchFamily="2" charset="-122"/>
              </a:rPr>
              <a:t>优化技术在</a:t>
            </a:r>
            <a:r>
              <a:rPr lang="en-US" altLang="zh-CN" dirty="0">
                <a:solidFill>
                  <a:schemeClr val="tx1"/>
                </a:solidFill>
                <a:latin typeface="华文新魏" panose="02010800040101010101" pitchFamily="2" charset="-122"/>
                <a:ea typeface="华文新魏" panose="02010800040101010101" pitchFamily="2" charset="-122"/>
              </a:rPr>
              <a:t>BCC</a:t>
            </a:r>
            <a:r>
              <a:rPr lang="zh-CN" altLang="en-US" dirty="0">
                <a:solidFill>
                  <a:schemeClr val="tx1"/>
                </a:solidFill>
                <a:latin typeface="华文新魏" panose="02010800040101010101" pitchFamily="2" charset="-122"/>
                <a:ea typeface="华文新魏" panose="02010800040101010101" pitchFamily="2" charset="-122"/>
              </a:rPr>
              <a:t>耦合模式上</a:t>
            </a:r>
            <a:r>
              <a:rPr lang="zh-CN" altLang="en-US" dirty="0" smtClean="0">
                <a:solidFill>
                  <a:schemeClr val="tx1"/>
                </a:solidFill>
                <a:latin typeface="华文新魏" panose="02010800040101010101" pitchFamily="2" charset="-122"/>
                <a:ea typeface="华文新魏" panose="02010800040101010101" pitchFamily="2" charset="-122"/>
              </a:rPr>
              <a:t>的应用</a:t>
            </a:r>
            <a:endParaRPr lang="zh-CN" altLang="en-US" dirty="0">
              <a:solidFill>
                <a:schemeClr val="tx1"/>
              </a:solidFill>
              <a:latin typeface="华文新魏" panose="02010800040101010101" pitchFamily="2" charset="-122"/>
              <a:ea typeface="华文新魏" panose="02010800040101010101" pitchFamily="2" charset="-122"/>
            </a:endParaRPr>
          </a:p>
        </p:txBody>
      </p:sp>
      <p:sp>
        <p:nvSpPr>
          <p:cNvPr id="11" name="圆角矩形 10"/>
          <p:cNvSpPr/>
          <p:nvPr/>
        </p:nvSpPr>
        <p:spPr>
          <a:xfrm>
            <a:off x="3565852" y="5554564"/>
            <a:ext cx="5610229" cy="4652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华文新魏" panose="02010800040101010101" pitchFamily="2" charset="-122"/>
                <a:ea typeface="华文新魏" panose="02010800040101010101" pitchFamily="2" charset="-122"/>
              </a:rPr>
              <a:t>6 </a:t>
            </a:r>
            <a:r>
              <a:rPr lang="zh-CN" altLang="en-US" dirty="0" smtClean="0">
                <a:solidFill>
                  <a:schemeClr val="tx1"/>
                </a:solidFill>
                <a:latin typeface="华文新魏" panose="02010800040101010101" pitchFamily="2" charset="-122"/>
                <a:ea typeface="华文新魏" panose="02010800040101010101" pitchFamily="2" charset="-122"/>
              </a:rPr>
              <a:t>下一步</a:t>
            </a:r>
            <a:r>
              <a:rPr lang="zh-CN" altLang="en-US" dirty="0">
                <a:solidFill>
                  <a:schemeClr val="tx1"/>
                </a:solidFill>
                <a:latin typeface="华文新魏" panose="02010800040101010101" pitchFamily="2" charset="-122"/>
                <a:ea typeface="华文新魏" panose="02010800040101010101" pitchFamily="2" charset="-122"/>
              </a:rPr>
              <a:t>工作</a:t>
            </a:r>
          </a:p>
        </p:txBody>
      </p:sp>
    </p:spTree>
    <p:extLst>
      <p:ext uri="{BB962C8B-B14F-4D97-AF65-F5344CB8AC3E}">
        <p14:creationId xmlns:p14="http://schemas.microsoft.com/office/powerpoint/2010/main" val="674451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8305" y="171699"/>
            <a:ext cx="10515600" cy="1325563"/>
          </a:xfrm>
        </p:spPr>
        <p:txBody>
          <a:bodyPr>
            <a:normAutofit/>
          </a:bodyPr>
          <a:lstStyle/>
          <a:p>
            <a:pPr algn="ctr"/>
            <a:r>
              <a:rPr lang="zh-CN" altLang="en-US" sz="3600" dirty="0">
                <a:latin typeface="华文新魏" panose="02010800040101010101" pitchFamily="2" charset="-122"/>
                <a:ea typeface="华文新魏" panose="02010800040101010101" pitchFamily="2" charset="-122"/>
                <a:cs typeface="+mn-cs"/>
              </a:rPr>
              <a:t>敏感参数扰动效果</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20</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56" y="1603854"/>
            <a:ext cx="5071508" cy="432737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764" y="1817038"/>
            <a:ext cx="3559962" cy="4111349"/>
          </a:xfrm>
          <a:prstGeom prst="rect">
            <a:avLst/>
          </a:prstGeom>
        </p:spPr>
      </p:pic>
      <p:sp>
        <p:nvSpPr>
          <p:cNvPr id="7" name="文本框 6"/>
          <p:cNvSpPr txBox="1"/>
          <p:nvPr/>
        </p:nvSpPr>
        <p:spPr>
          <a:xfrm>
            <a:off x="3647729" y="5932775"/>
            <a:ext cx="69762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MJO</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7883968" y="5927675"/>
            <a:ext cx="898003"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EASM</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1523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9966" y="222425"/>
            <a:ext cx="10515600" cy="1325563"/>
          </a:xfrm>
        </p:spPr>
        <p:txBody>
          <a:bodyPr>
            <a:normAutofit/>
          </a:bodyPr>
          <a:lstStyle/>
          <a:p>
            <a:pPr algn="ctr"/>
            <a:r>
              <a:rPr lang="zh-CN" altLang="en-US" sz="3600" dirty="0">
                <a:latin typeface="华文新魏" panose="02010800040101010101" pitchFamily="2" charset="-122"/>
                <a:ea typeface="华文新魏" panose="02010800040101010101" pitchFamily="2" charset="-122"/>
                <a:cs typeface="+mn-cs"/>
              </a:rPr>
              <a:t>基于代理模式的参数扰动分析</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21</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93" y="1548960"/>
            <a:ext cx="4522945" cy="339220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92" y="1556793"/>
            <a:ext cx="4512500" cy="3384375"/>
          </a:xfrm>
          <a:prstGeom prst="rect">
            <a:avLst/>
          </a:prstGeom>
        </p:spPr>
      </p:pic>
      <p:sp>
        <p:nvSpPr>
          <p:cNvPr id="7" name="文本框 6"/>
          <p:cNvSpPr txBox="1"/>
          <p:nvPr/>
        </p:nvSpPr>
        <p:spPr>
          <a:xfrm>
            <a:off x="3647729" y="5054280"/>
            <a:ext cx="69762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MJO</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7883968" y="5049180"/>
            <a:ext cx="898003"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EASM</a:t>
            </a:r>
            <a:endParaRPr lang="zh-CN" altLang="en-US" sz="2000" dirty="0">
              <a:latin typeface="Times New Roman" panose="02020603050405020304" pitchFamily="18" charset="0"/>
              <a:cs typeface="Times New Roman" panose="02020603050405020304" pitchFamily="18" charset="0"/>
            </a:endParaRPr>
          </a:p>
        </p:txBody>
      </p:sp>
      <p:sp>
        <p:nvSpPr>
          <p:cNvPr id="10" name="矩形 9"/>
          <p:cNvSpPr/>
          <p:nvPr/>
        </p:nvSpPr>
        <p:spPr>
          <a:xfrm>
            <a:off x="1884946" y="5557302"/>
            <a:ext cx="9745579" cy="1015663"/>
          </a:xfrm>
          <a:prstGeom prst="rect">
            <a:avLst/>
          </a:prstGeom>
        </p:spPr>
        <p:txBody>
          <a:bodyPr wrap="square">
            <a:spAutoFit/>
          </a:bodyPr>
          <a:lstStyle/>
          <a:p>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扰动敏感参数集能达到全参数集扰动效果，扰动样本量减少达到</a:t>
            </a:r>
            <a:r>
              <a:rPr lang="en-US" altLang="zh-CN" sz="2000" dirty="0">
                <a:latin typeface="华文新魏" panose="02010800040101010101" pitchFamily="2" charset="-122"/>
                <a:ea typeface="华文新魏" panose="02010800040101010101" pitchFamily="2" charset="-122"/>
                <a:cs typeface="Times New Roman" panose="02020603050405020304" pitchFamily="18" charset="0"/>
              </a:rPr>
              <a:t>50%</a:t>
            </a:r>
          </a:p>
          <a:p>
            <a:r>
              <a:rPr lang="zh-CN" altLang="en-US" sz="2000" dirty="0">
                <a:latin typeface="华文新魏" panose="02010800040101010101" pitchFamily="2" charset="-122"/>
                <a:ea typeface="华文新魏" panose="02010800040101010101" pitchFamily="2" charset="-122"/>
                <a:cs typeface="Times New Roman" panose="02020603050405020304" pitchFamily="18" charset="0"/>
              </a:rPr>
              <a:t>利用代理模式产生集合样本，优化参数范围后，集合成员整体得到优化</a:t>
            </a:r>
            <a:endParaRPr lang="en-US" altLang="zh-CN" sz="2000" dirty="0">
              <a:latin typeface="华文新魏" panose="02010800040101010101" pitchFamily="2" charset="-122"/>
              <a:ea typeface="华文新魏" panose="02010800040101010101" pitchFamily="2" charset="-122"/>
              <a:cs typeface="Times New Roman" panose="02020603050405020304" pitchFamily="18" charset="0"/>
            </a:endParaRPr>
          </a:p>
          <a:p>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35300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714994" y="599882"/>
            <a:ext cx="7701486" cy="2253055"/>
            <a:chOff x="251519" y="156361"/>
            <a:chExt cx="8709599" cy="3005414"/>
          </a:xfrm>
        </p:grpSpPr>
        <p:grpSp>
          <p:nvGrpSpPr>
            <p:cNvPr id="2" name="组合 1"/>
            <p:cNvGrpSpPr/>
            <p:nvPr/>
          </p:nvGrpSpPr>
          <p:grpSpPr>
            <a:xfrm>
              <a:off x="251519" y="156361"/>
              <a:ext cx="8709599" cy="3005414"/>
              <a:chOff x="251519" y="156361"/>
              <a:chExt cx="8709599" cy="3005414"/>
            </a:xfrm>
          </p:grpSpPr>
          <p:pic>
            <p:nvPicPr>
              <p:cNvPr id="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838" y="192255"/>
                <a:ext cx="2520280" cy="296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97" r="4949"/>
              <a:stretch/>
            </p:blipFill>
            <p:spPr bwMode="auto">
              <a:xfrm>
                <a:off x="251519" y="383177"/>
                <a:ext cx="3489095" cy="2778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p:cNvGrpSpPr/>
              <p:nvPr/>
            </p:nvGrpSpPr>
            <p:grpSpPr>
              <a:xfrm>
                <a:off x="3740615" y="156361"/>
                <a:ext cx="2652949" cy="3005414"/>
                <a:chOff x="2987824" y="298878"/>
                <a:chExt cx="2116821" cy="2524550"/>
              </a:xfrm>
            </p:grpSpPr>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7824" y="298878"/>
                  <a:ext cx="2116821" cy="25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63887" y="692696"/>
                  <a:ext cx="835210" cy="413837"/>
                </a:xfrm>
                <a:prstGeom prst="rect">
                  <a:avLst/>
                </a:prstGeom>
                <a:noFill/>
              </p:spPr>
              <p:txBody>
                <a:bodyPr wrap="square" rtlCol="0">
                  <a:spAutoFit/>
                </a:bodyPr>
                <a:lstStyle/>
                <a:p>
                  <a:r>
                    <a:rPr lang="en-US" altLang="zh-CN" dirty="0"/>
                    <a:t>U850</a:t>
                  </a:r>
                  <a:endParaRPr lang="zh-CN" altLang="en-US" dirty="0"/>
                </a:p>
              </p:txBody>
            </p:sp>
          </p:grpSp>
        </p:grpSp>
        <p:sp>
          <p:nvSpPr>
            <p:cNvPr id="8" name="TextBox 7"/>
            <p:cNvSpPr txBox="1"/>
            <p:nvPr/>
          </p:nvSpPr>
          <p:spPr>
            <a:xfrm>
              <a:off x="6937822" y="611396"/>
              <a:ext cx="586505" cy="492662"/>
            </a:xfrm>
            <a:prstGeom prst="rect">
              <a:avLst/>
            </a:prstGeom>
            <a:noFill/>
          </p:spPr>
          <p:txBody>
            <a:bodyPr wrap="square" rtlCol="0">
              <a:spAutoFit/>
            </a:bodyPr>
            <a:lstStyle/>
            <a:p>
              <a:r>
                <a:rPr lang="en-US" altLang="zh-CN" dirty="0" err="1"/>
                <a:t>olr</a:t>
              </a:r>
              <a:endParaRPr lang="zh-CN" altLang="en-US" dirty="0"/>
            </a:p>
          </p:txBody>
        </p:sp>
      </p:grpSp>
      <p:grpSp>
        <p:nvGrpSpPr>
          <p:cNvPr id="11" name="组合 10"/>
          <p:cNvGrpSpPr/>
          <p:nvPr/>
        </p:nvGrpSpPr>
        <p:grpSpPr>
          <a:xfrm>
            <a:off x="2773181" y="2437667"/>
            <a:ext cx="7640524" cy="2462763"/>
            <a:chOff x="885771" y="2262381"/>
            <a:chExt cx="7640524" cy="2462763"/>
          </a:xfrm>
        </p:grpSpPr>
        <p:pic>
          <p:nvPicPr>
            <p:cNvPr id="28" name="Picture 2" descr="D:\work\2016\项目\重大研究计划申报\第三课题相关\云参数敏感性试验\1-单参数敏感性试验\15parameters\3--12组试验结果\MJO\phase-lon-test\phase-lon-test\ps\cntl.phase-l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76286" r="17704" b="2324"/>
            <a:stretch/>
          </p:blipFill>
          <p:spPr bwMode="auto">
            <a:xfrm>
              <a:off x="885771" y="2392814"/>
              <a:ext cx="3110165" cy="233233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6269787" y="2262381"/>
              <a:ext cx="2256508" cy="2318747"/>
              <a:chOff x="3978326" y="592272"/>
              <a:chExt cx="2546651" cy="3005209"/>
            </a:xfrm>
          </p:grpSpPr>
          <p:pic>
            <p:nvPicPr>
              <p:cNvPr id="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8326" y="592272"/>
                <a:ext cx="2546651" cy="3005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4427690" y="961985"/>
                <a:ext cx="505105" cy="478672"/>
              </a:xfrm>
              <a:prstGeom prst="rect">
                <a:avLst/>
              </a:prstGeom>
              <a:noFill/>
            </p:spPr>
            <p:txBody>
              <a:bodyPr wrap="none" rtlCol="0">
                <a:spAutoFit/>
              </a:bodyPr>
              <a:lstStyle/>
              <a:p>
                <a:r>
                  <a:rPr lang="en-US" altLang="zh-CN" dirty="0" err="1"/>
                  <a:t>olr</a:t>
                </a:r>
                <a:endParaRPr lang="zh-CN" altLang="en-US" dirty="0"/>
              </a:p>
            </p:txBody>
          </p:sp>
        </p:grpSp>
        <p:grpSp>
          <p:nvGrpSpPr>
            <p:cNvPr id="32" name="组合 31"/>
            <p:cNvGrpSpPr/>
            <p:nvPr/>
          </p:nvGrpSpPr>
          <p:grpSpPr>
            <a:xfrm>
              <a:off x="3995936" y="2298384"/>
              <a:ext cx="2163350" cy="2282744"/>
              <a:chOff x="4026696" y="3725129"/>
              <a:chExt cx="2416039" cy="2944231"/>
            </a:xfrm>
          </p:grpSpPr>
          <p:pic>
            <p:nvPicPr>
              <p:cNvPr id="33"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6696" y="3725129"/>
                <a:ext cx="2416039" cy="294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626435" y="4224529"/>
                <a:ext cx="786274" cy="476356"/>
              </a:xfrm>
              <a:prstGeom prst="rect">
                <a:avLst/>
              </a:prstGeom>
              <a:noFill/>
            </p:spPr>
            <p:txBody>
              <a:bodyPr wrap="none" rtlCol="0">
                <a:spAutoFit/>
              </a:bodyPr>
              <a:lstStyle/>
              <a:p>
                <a:r>
                  <a:rPr lang="en-US" altLang="zh-CN" dirty="0"/>
                  <a:t>U850</a:t>
                </a:r>
                <a:endParaRPr lang="zh-CN" altLang="en-US" dirty="0"/>
              </a:p>
            </p:txBody>
          </p:sp>
        </p:grpSp>
      </p:grpSp>
      <p:sp>
        <p:nvSpPr>
          <p:cNvPr id="35" name="TextBox 34"/>
          <p:cNvSpPr txBox="1"/>
          <p:nvPr/>
        </p:nvSpPr>
        <p:spPr>
          <a:xfrm>
            <a:off x="1487488" y="3162455"/>
            <a:ext cx="1422184" cy="461665"/>
          </a:xfrm>
          <a:prstGeom prst="rect">
            <a:avLst/>
          </a:prstGeom>
          <a:noFill/>
        </p:spPr>
        <p:txBody>
          <a:bodyPr wrap="none" rtlCol="0">
            <a:spAutoFit/>
          </a:bodyPr>
          <a:lstStyle/>
          <a:p>
            <a:r>
              <a:rPr lang="zh-CN" altLang="en-US" sz="2400" b="1" dirty="0">
                <a:latin typeface="华文新魏" panose="02010800040101010101" pitchFamily="2" charset="-122"/>
                <a:ea typeface="华文新魏" panose="02010800040101010101" pitchFamily="2" charset="-122"/>
              </a:rPr>
              <a:t>控制试验</a:t>
            </a:r>
          </a:p>
        </p:txBody>
      </p:sp>
      <p:grpSp>
        <p:nvGrpSpPr>
          <p:cNvPr id="9" name="组合 8"/>
          <p:cNvGrpSpPr/>
          <p:nvPr/>
        </p:nvGrpSpPr>
        <p:grpSpPr>
          <a:xfrm>
            <a:off x="2772912" y="4458298"/>
            <a:ext cx="7640792" cy="2427087"/>
            <a:chOff x="323528" y="3215776"/>
            <a:chExt cx="8640960" cy="3237560"/>
          </a:xfrm>
        </p:grpSpPr>
        <p:pic>
          <p:nvPicPr>
            <p:cNvPr id="17" name="Picture 2" descr="D:\work\2016\项目\重大研究计划申报\第三课题相关\云参数敏感性试验\1-单参数敏感性试验\15parameters\3--12组试验结果\MJO\phase-lon-test\phase-lon-test\ps\00406.phase-lon.png"/>
            <p:cNvPicPr>
              <a:picLocks noChangeAspect="1" noChangeArrowheads="1"/>
            </p:cNvPicPr>
            <p:nvPr/>
          </p:nvPicPr>
          <p:blipFill rotWithShape="1">
            <a:blip r:embed="rId9">
              <a:extLst>
                <a:ext uri="{28A0092B-C50C-407E-A947-70E740481C1C}">
                  <a14:useLocalDpi xmlns:a14="http://schemas.microsoft.com/office/drawing/2010/main" val="0"/>
                </a:ext>
              </a:extLst>
            </a:blip>
            <a:srcRect l="50000" t="76432" r="18053" b="2431"/>
            <a:stretch/>
          </p:blipFill>
          <p:spPr bwMode="auto">
            <a:xfrm>
              <a:off x="323528" y="3380519"/>
              <a:ext cx="3456413" cy="30728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3846789" y="3231391"/>
              <a:ext cx="2450033" cy="3149937"/>
              <a:chOff x="3846789" y="3231391"/>
              <a:chExt cx="2450033" cy="3149937"/>
            </a:xfrm>
          </p:grpSpPr>
          <p:pic>
            <p:nvPicPr>
              <p:cNvPr id="1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46789" y="3231391"/>
                <a:ext cx="2450033" cy="3149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438784" y="3743964"/>
                <a:ext cx="911629" cy="492662"/>
              </a:xfrm>
              <a:prstGeom prst="rect">
                <a:avLst/>
              </a:prstGeom>
              <a:noFill/>
            </p:spPr>
            <p:txBody>
              <a:bodyPr wrap="square" rtlCol="0">
                <a:spAutoFit/>
              </a:bodyPr>
              <a:lstStyle/>
              <a:p>
                <a:r>
                  <a:rPr lang="en-US" altLang="zh-CN" dirty="0"/>
                  <a:t>U850</a:t>
                </a:r>
                <a:endParaRPr lang="zh-CN" altLang="en-US" dirty="0"/>
              </a:p>
            </p:txBody>
          </p:sp>
        </p:grpSp>
        <p:grpSp>
          <p:nvGrpSpPr>
            <p:cNvPr id="23" name="组合 22"/>
            <p:cNvGrpSpPr/>
            <p:nvPr/>
          </p:nvGrpSpPr>
          <p:grpSpPr>
            <a:xfrm>
              <a:off x="6393564" y="3215776"/>
              <a:ext cx="2570924" cy="3165551"/>
              <a:chOff x="3992038" y="3280940"/>
              <a:chExt cx="2595563" cy="3100388"/>
            </a:xfrm>
          </p:grpSpPr>
          <p:pic>
            <p:nvPicPr>
              <p:cNvPr id="24"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2038" y="3280940"/>
                <a:ext cx="2595563" cy="310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564504" y="3671446"/>
                <a:ext cx="510993" cy="482521"/>
              </a:xfrm>
              <a:prstGeom prst="rect">
                <a:avLst/>
              </a:prstGeom>
              <a:noFill/>
            </p:spPr>
            <p:txBody>
              <a:bodyPr wrap="none" rtlCol="0">
                <a:spAutoFit/>
              </a:bodyPr>
              <a:lstStyle/>
              <a:p>
                <a:r>
                  <a:rPr lang="en-US" altLang="zh-CN" dirty="0" err="1"/>
                  <a:t>olr</a:t>
                </a:r>
                <a:endParaRPr lang="zh-CN" altLang="en-US" dirty="0"/>
              </a:p>
            </p:txBody>
          </p:sp>
        </p:grpSp>
      </p:grpSp>
      <p:sp>
        <p:nvSpPr>
          <p:cNvPr id="43" name="TextBox 42"/>
          <p:cNvSpPr txBox="1"/>
          <p:nvPr/>
        </p:nvSpPr>
        <p:spPr>
          <a:xfrm>
            <a:off x="1512639" y="5157193"/>
            <a:ext cx="1368152" cy="830997"/>
          </a:xfrm>
          <a:prstGeom prst="rect">
            <a:avLst/>
          </a:prstGeom>
          <a:noFill/>
        </p:spPr>
        <p:txBody>
          <a:bodyPr wrap="square" rtlCol="0">
            <a:spAutoFit/>
          </a:bodyPr>
          <a:lstStyle/>
          <a:p>
            <a:r>
              <a:rPr lang="zh-CN" altLang="en-US" sz="2400" b="1" dirty="0">
                <a:latin typeface="华文新魏" panose="02010800040101010101" pitchFamily="2" charset="-122"/>
                <a:ea typeface="华文新魏" panose="02010800040101010101" pitchFamily="2" charset="-122"/>
              </a:rPr>
              <a:t>优化参数试验</a:t>
            </a:r>
          </a:p>
        </p:txBody>
      </p:sp>
      <p:sp>
        <p:nvSpPr>
          <p:cNvPr id="42" name="TextBox 41"/>
          <p:cNvSpPr txBox="1"/>
          <p:nvPr/>
        </p:nvSpPr>
        <p:spPr>
          <a:xfrm>
            <a:off x="1487489" y="1383160"/>
            <a:ext cx="1202845" cy="461665"/>
          </a:xfrm>
          <a:prstGeom prst="rect">
            <a:avLst/>
          </a:prstGeom>
          <a:noFill/>
        </p:spPr>
        <p:txBody>
          <a:bodyPr wrap="square" rtlCol="0">
            <a:spAutoFit/>
          </a:bodyPr>
          <a:lstStyle/>
          <a:p>
            <a:pPr algn="ctr"/>
            <a:r>
              <a:rPr lang="zh-CN" altLang="en-US" sz="2400" b="1" dirty="0">
                <a:latin typeface="华文新魏" panose="02010800040101010101" pitchFamily="2" charset="-122"/>
                <a:ea typeface="华文新魏" panose="02010800040101010101" pitchFamily="2" charset="-122"/>
              </a:rPr>
              <a:t>观测</a:t>
            </a:r>
          </a:p>
        </p:txBody>
      </p:sp>
      <p:sp>
        <p:nvSpPr>
          <p:cNvPr id="44" name="文本框 12"/>
          <p:cNvSpPr txBox="1"/>
          <p:nvPr/>
        </p:nvSpPr>
        <p:spPr>
          <a:xfrm>
            <a:off x="3529589" y="16330"/>
            <a:ext cx="5346336" cy="646331"/>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600" dirty="0" smtClean="0">
                <a:latin typeface="华文新魏" panose="02010800040101010101" pitchFamily="2" charset="-122"/>
                <a:ea typeface="华文新魏" panose="02010800040101010101" pitchFamily="2" charset="-122"/>
              </a:rPr>
              <a:t>MJO</a:t>
            </a:r>
            <a:r>
              <a:rPr lang="zh-CN" altLang="en-US" sz="3600" dirty="0" smtClean="0">
                <a:latin typeface="华文新魏" panose="02010800040101010101" pitchFamily="2" charset="-122"/>
                <a:ea typeface="华文新魏" panose="02010800040101010101" pitchFamily="2" charset="-122"/>
              </a:rPr>
              <a:t>优化</a:t>
            </a:r>
            <a:r>
              <a:rPr lang="zh-CN" altLang="en-US" sz="3600" dirty="0">
                <a:latin typeface="华文新魏" panose="02010800040101010101" pitchFamily="2" charset="-122"/>
                <a:ea typeface="华文新魏" panose="02010800040101010101" pitchFamily="2" charset="-122"/>
              </a:rPr>
              <a:t>参数的模拟性能</a:t>
            </a:r>
          </a:p>
        </p:txBody>
      </p:sp>
      <p:sp>
        <p:nvSpPr>
          <p:cNvPr id="5" name="灯片编号占位符 4"/>
          <p:cNvSpPr>
            <a:spLocks noGrp="1"/>
          </p:cNvSpPr>
          <p:nvPr>
            <p:ph type="sldNum" sz="quarter" idx="12"/>
          </p:nvPr>
        </p:nvSpPr>
        <p:spPr/>
        <p:txBody>
          <a:bodyPr/>
          <a:lstStyle/>
          <a:p>
            <a:fld id="{02195B58-EB0A-42EF-B8D2-8C7B8F38C0F8}" type="slidenum">
              <a:rPr lang="zh-CN" altLang="en-US" smtClean="0"/>
              <a:t>22</a:t>
            </a:fld>
            <a:endParaRPr lang="zh-CN" altLang="en-US"/>
          </a:p>
        </p:txBody>
      </p:sp>
    </p:spTree>
    <p:extLst>
      <p:ext uri="{BB962C8B-B14F-4D97-AF65-F5344CB8AC3E}">
        <p14:creationId xmlns:p14="http://schemas.microsoft.com/office/powerpoint/2010/main" val="2352106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098" y="4307"/>
            <a:ext cx="10515600" cy="1325563"/>
          </a:xfrm>
        </p:spPr>
        <p:txBody>
          <a:bodyPr>
            <a:normAutofit/>
          </a:bodyPr>
          <a:lstStyle/>
          <a:p>
            <a:pPr algn="ctr"/>
            <a:r>
              <a:rPr lang="en-US" altLang="zh-CN" sz="3600" dirty="0" smtClean="0">
                <a:latin typeface="华文新魏" panose="02010800040101010101" pitchFamily="2" charset="-122"/>
                <a:ea typeface="华文新魏" panose="02010800040101010101" pitchFamily="2" charset="-122"/>
                <a:cs typeface="+mn-cs"/>
              </a:rPr>
              <a:t>EASM</a:t>
            </a:r>
            <a:r>
              <a:rPr lang="zh-CN" altLang="en-US" sz="3600" dirty="0" smtClean="0">
                <a:latin typeface="华文新魏" panose="02010800040101010101" pitchFamily="2" charset="-122"/>
                <a:ea typeface="华文新魏" panose="02010800040101010101" pitchFamily="2" charset="-122"/>
                <a:cs typeface="+mn-cs"/>
              </a:rPr>
              <a:t>优化</a:t>
            </a:r>
            <a:r>
              <a:rPr lang="zh-CN" altLang="en-US" sz="3600" dirty="0">
                <a:latin typeface="华文新魏" panose="02010800040101010101" pitchFamily="2" charset="-122"/>
                <a:ea typeface="华文新魏" panose="02010800040101010101" pitchFamily="2" charset="-122"/>
                <a:cs typeface="+mn-cs"/>
              </a:rPr>
              <a:t>参数的模拟性能</a:t>
            </a:r>
          </a:p>
        </p:txBody>
      </p:sp>
      <p:sp>
        <p:nvSpPr>
          <p:cNvPr id="4" name="灯片编号占位符 3"/>
          <p:cNvSpPr>
            <a:spLocks noGrp="1"/>
          </p:cNvSpPr>
          <p:nvPr>
            <p:ph type="sldNum" sz="quarter" idx="12"/>
          </p:nvPr>
        </p:nvSpPr>
        <p:spPr/>
        <p:txBody>
          <a:bodyPr/>
          <a:lstStyle/>
          <a:p>
            <a:fld id="{8FDEDF8C-E92C-45B8-9D6E-6DAFC9B0A0EF}" type="slidenum">
              <a:rPr lang="zh-CN" altLang="en-US" smtClean="0"/>
              <a:pPr/>
              <a:t>23</a:t>
            </a:fld>
            <a:endParaRPr lang="zh-CN" altLang="en-US"/>
          </a:p>
        </p:txBody>
      </p:sp>
      <p:grpSp>
        <p:nvGrpSpPr>
          <p:cNvPr id="15" name="组合 14"/>
          <p:cNvGrpSpPr/>
          <p:nvPr/>
        </p:nvGrpSpPr>
        <p:grpSpPr>
          <a:xfrm>
            <a:off x="2004839" y="1392036"/>
            <a:ext cx="8131630" cy="5045713"/>
            <a:chOff x="472818" y="1767662"/>
            <a:chExt cx="8131630" cy="5045713"/>
          </a:xfrm>
        </p:grpSpPr>
        <p:sp>
          <p:nvSpPr>
            <p:cNvPr id="6" name="TextBox 6"/>
            <p:cNvSpPr txBox="1"/>
            <p:nvPr/>
          </p:nvSpPr>
          <p:spPr>
            <a:xfrm>
              <a:off x="6673258" y="3809484"/>
              <a:ext cx="1620957" cy="523220"/>
            </a:xfrm>
            <a:prstGeom prst="rect">
              <a:avLst/>
            </a:prstGeom>
            <a:noFill/>
          </p:spPr>
          <p:txBody>
            <a:bodyPr wrap="none" rtlCol="0">
              <a:spAutoFit/>
            </a:bodyPr>
            <a:lstStyle/>
            <a:p>
              <a:r>
                <a:rPr lang="zh-CN" altLang="en-US" sz="2800" dirty="0">
                  <a:latin typeface="华文新魏" panose="02010800040101010101" pitchFamily="2" charset="-122"/>
                  <a:ea typeface="华文新魏" panose="02010800040101010101" pitchFamily="2" charset="-122"/>
                </a:rPr>
                <a:t>控制试验</a:t>
              </a:r>
            </a:p>
          </p:txBody>
        </p:sp>
        <p:sp>
          <p:nvSpPr>
            <p:cNvPr id="7" name="TextBox 6"/>
            <p:cNvSpPr txBox="1"/>
            <p:nvPr/>
          </p:nvSpPr>
          <p:spPr>
            <a:xfrm>
              <a:off x="6265346" y="5662707"/>
              <a:ext cx="2339102" cy="523220"/>
            </a:xfrm>
            <a:prstGeom prst="rect">
              <a:avLst/>
            </a:prstGeom>
            <a:noFill/>
          </p:spPr>
          <p:txBody>
            <a:bodyPr wrap="none" rtlCol="0">
              <a:spAutoFit/>
            </a:bodyPr>
            <a:lstStyle>
              <a:defPPr>
                <a:defRPr lang="zh-CN"/>
              </a:defPPr>
              <a:lvl1pPr>
                <a:defRPr sz="2800">
                  <a:latin typeface="华文新魏" panose="02010800040101010101" pitchFamily="2" charset="-122"/>
                  <a:ea typeface="华文新魏" panose="02010800040101010101" pitchFamily="2" charset="-122"/>
                </a:defRPr>
              </a:lvl1pPr>
            </a:lstStyle>
            <a:p>
              <a:r>
                <a:rPr lang="zh-CN" altLang="en-US" dirty="0"/>
                <a:t>优化参数试验</a:t>
              </a:r>
            </a:p>
          </p:txBody>
        </p:sp>
        <p:sp>
          <p:nvSpPr>
            <p:cNvPr id="10" name="TextBox 6"/>
            <p:cNvSpPr txBox="1"/>
            <p:nvPr/>
          </p:nvSpPr>
          <p:spPr>
            <a:xfrm>
              <a:off x="6983492" y="2119894"/>
              <a:ext cx="902811" cy="523220"/>
            </a:xfrm>
            <a:prstGeom prst="rect">
              <a:avLst/>
            </a:prstGeom>
            <a:noFill/>
          </p:spPr>
          <p:txBody>
            <a:bodyPr wrap="none" rtlCol="0">
              <a:spAutoFit/>
            </a:bodyPr>
            <a:lstStyle>
              <a:defPPr>
                <a:defRPr lang="zh-CN"/>
              </a:defPPr>
              <a:lvl1pPr>
                <a:defRPr sz="2800">
                  <a:latin typeface="华文新魏" panose="02010800040101010101" pitchFamily="2" charset="-122"/>
                  <a:ea typeface="华文新魏" panose="02010800040101010101" pitchFamily="2" charset="-122"/>
                </a:defRPr>
              </a:lvl1pPr>
            </a:lstStyle>
            <a:p>
              <a:r>
                <a:rPr lang="zh-CN" altLang="en-US" dirty="0"/>
                <a:t>观测</a:t>
              </a:r>
            </a:p>
          </p:txBody>
        </p:sp>
        <p:grpSp>
          <p:nvGrpSpPr>
            <p:cNvPr id="14" name="组合 13"/>
            <p:cNvGrpSpPr/>
            <p:nvPr/>
          </p:nvGrpSpPr>
          <p:grpSpPr>
            <a:xfrm>
              <a:off x="472818" y="1767662"/>
              <a:ext cx="5690520" cy="5045713"/>
              <a:chOff x="472818" y="1767662"/>
              <a:chExt cx="5690520" cy="5045713"/>
            </a:xfrm>
          </p:grpSpPr>
          <p:pic>
            <p:nvPicPr>
              <p:cNvPr id="8" name="图片 7" descr="cal_obsmonsoon-procedure1991-1995.eps"/>
              <p:cNvPicPr>
                <a:picLocks noChangeAspect="1"/>
              </p:cNvPicPr>
              <p:nvPr/>
            </p:nvPicPr>
            <p:blipFill rotWithShape="1">
              <a:blip r:embed="rId2">
                <a:extLst>
                  <a:ext uri="{28A0092B-C50C-407E-A947-70E740481C1C}">
                    <a14:useLocalDpi xmlns:a14="http://schemas.microsoft.com/office/drawing/2010/main" val="0"/>
                  </a:ext>
                </a:extLst>
              </a:blip>
              <a:srcRect l="51453" r="13556" b="49598"/>
              <a:stretch/>
            </p:blipFill>
            <p:spPr>
              <a:xfrm rot="16200000">
                <a:off x="1051629" y="1188851"/>
                <a:ext cx="1633310" cy="2790932"/>
              </a:xfrm>
              <a:prstGeom prst="rect">
                <a:avLst/>
              </a:prstGeom>
            </p:spPr>
          </p:pic>
          <p:pic>
            <p:nvPicPr>
              <p:cNvPr id="9" name="图片 8" descr="cal_obsmonsoon-procedure1991-1995.eps"/>
              <p:cNvPicPr>
                <a:picLocks noChangeAspect="1"/>
              </p:cNvPicPr>
              <p:nvPr/>
            </p:nvPicPr>
            <p:blipFill rotWithShape="1">
              <a:blip r:embed="rId2">
                <a:extLst>
                  <a:ext uri="{28A0092B-C50C-407E-A947-70E740481C1C}">
                    <a14:useLocalDpi xmlns:a14="http://schemas.microsoft.com/office/drawing/2010/main" val="0"/>
                  </a:ext>
                </a:extLst>
              </a:blip>
              <a:srcRect l="51453" t="50402" r="13556" b="-84"/>
              <a:stretch/>
            </p:blipFill>
            <p:spPr>
              <a:xfrm rot="16200000">
                <a:off x="3814969" y="1228991"/>
                <a:ext cx="1640645" cy="2763384"/>
              </a:xfrm>
              <a:prstGeom prst="rect">
                <a:avLst/>
              </a:prstGeom>
            </p:spPr>
          </p:pic>
          <p:pic>
            <p:nvPicPr>
              <p:cNvPr id="11" name="图片 10" descr="00604-monsoon-procedure1991-1995.eps"/>
              <p:cNvPicPr>
                <a:picLocks noChangeAspect="1"/>
              </p:cNvPicPr>
              <p:nvPr/>
            </p:nvPicPr>
            <p:blipFill rotWithShape="1">
              <a:blip r:embed="rId3">
                <a:extLst>
                  <a:ext uri="{28A0092B-C50C-407E-A947-70E740481C1C}">
                    <a14:useLocalDpi xmlns:a14="http://schemas.microsoft.com/office/drawing/2010/main" val="0"/>
                  </a:ext>
                </a:extLst>
              </a:blip>
              <a:srcRect l="52014" t="1080" r="13927" b="50000"/>
              <a:stretch/>
            </p:blipFill>
            <p:spPr>
              <a:xfrm rot="16200000">
                <a:off x="1052211" y="4589731"/>
                <a:ext cx="1644803" cy="2802486"/>
              </a:xfrm>
              <a:prstGeom prst="rect">
                <a:avLst/>
              </a:prstGeom>
            </p:spPr>
          </p:pic>
          <p:pic>
            <p:nvPicPr>
              <p:cNvPr id="12" name="图片 11" descr="00604-monsoon-procedure1991-1995.eps"/>
              <p:cNvPicPr>
                <a:picLocks noChangeAspect="1"/>
              </p:cNvPicPr>
              <p:nvPr/>
            </p:nvPicPr>
            <p:blipFill rotWithShape="1">
              <a:blip r:embed="rId4">
                <a:extLst>
                  <a:ext uri="{28A0092B-C50C-407E-A947-70E740481C1C}">
                    <a14:useLocalDpi xmlns:a14="http://schemas.microsoft.com/office/drawing/2010/main" val="0"/>
                  </a:ext>
                </a:extLst>
              </a:blip>
              <a:srcRect l="52014" t="49921" r="13927" b="239"/>
              <a:stretch/>
            </p:blipFill>
            <p:spPr>
              <a:xfrm rot="16200000">
                <a:off x="3823048" y="4597683"/>
                <a:ext cx="1547658" cy="2686555"/>
              </a:xfrm>
              <a:prstGeom prst="rect">
                <a:avLst/>
              </a:prstGeom>
            </p:spPr>
          </p:pic>
          <p:pic>
            <p:nvPicPr>
              <p:cNvPr id="13" name="图片 12"/>
              <p:cNvPicPr>
                <a:picLocks noChangeAspect="1"/>
              </p:cNvPicPr>
              <p:nvPr/>
            </p:nvPicPr>
            <p:blipFill>
              <a:blip r:embed="rId5"/>
              <a:stretch>
                <a:fillRect/>
              </a:stretch>
            </p:blipFill>
            <p:spPr>
              <a:xfrm>
                <a:off x="472818" y="3325900"/>
                <a:ext cx="5690520" cy="1774821"/>
              </a:xfrm>
              <a:prstGeom prst="rect">
                <a:avLst/>
              </a:prstGeom>
            </p:spPr>
          </p:pic>
        </p:grpSp>
      </p:grpSp>
    </p:spTree>
    <p:extLst>
      <p:ext uri="{BB962C8B-B14F-4D97-AF65-F5344CB8AC3E}">
        <p14:creationId xmlns:p14="http://schemas.microsoft.com/office/powerpoint/2010/main" val="619959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534" y="726790"/>
            <a:ext cx="10515600" cy="1325563"/>
          </a:xfrm>
        </p:spPr>
        <p:txBody>
          <a:bodyPr>
            <a:normAutofit/>
          </a:bodyPr>
          <a:lstStyle/>
          <a:p>
            <a:pPr algn="ctr"/>
            <a:r>
              <a:rPr lang="zh-CN" altLang="en-US" sz="3600" dirty="0">
                <a:latin typeface="华文新魏" panose="02010800040101010101" pitchFamily="2" charset="-122"/>
                <a:ea typeface="华文新魏" panose="02010800040101010101" pitchFamily="2" charset="-122"/>
                <a:cs typeface="+mn-cs"/>
              </a:rPr>
              <a:t>下一步工作</a:t>
            </a:r>
          </a:p>
        </p:txBody>
      </p:sp>
      <p:sp>
        <p:nvSpPr>
          <p:cNvPr id="3" name="内容占位符 2"/>
          <p:cNvSpPr>
            <a:spLocks noGrp="1"/>
          </p:cNvSpPr>
          <p:nvPr>
            <p:ph idx="1"/>
          </p:nvPr>
        </p:nvSpPr>
        <p:spPr>
          <a:xfrm>
            <a:off x="3583856" y="2430779"/>
            <a:ext cx="10515600" cy="4351338"/>
          </a:xfrm>
        </p:spPr>
        <p:txBody>
          <a:bodyPr>
            <a:normAutofit/>
          </a:bodyPr>
          <a:lstStyle/>
          <a:p>
            <a:pPr marL="0" indent="0">
              <a:buNone/>
            </a:pPr>
            <a:r>
              <a:rPr lang="en-US" altLang="zh-CN" sz="2400" dirty="0" smtClean="0">
                <a:latin typeface="华文新魏" panose="02010800040101010101" pitchFamily="2" charset="-122"/>
                <a:ea typeface="华文新魏" panose="02010800040101010101" pitchFamily="2" charset="-122"/>
              </a:rPr>
              <a:t>1 </a:t>
            </a:r>
            <a:r>
              <a:rPr lang="zh-CN" altLang="en-US" sz="2400" dirty="0" smtClean="0">
                <a:latin typeface="华文新魏" panose="02010800040101010101" pitchFamily="2" charset="-122"/>
                <a:ea typeface="华文新魏" panose="02010800040101010101" pitchFamily="2" charset="-122"/>
              </a:rPr>
              <a:t>基于强化学习的实时参数优化方案</a:t>
            </a:r>
            <a:endParaRPr lang="en-US" altLang="zh-CN" sz="2400" dirty="0" smtClean="0">
              <a:latin typeface="华文新魏" panose="02010800040101010101" pitchFamily="2" charset="-122"/>
              <a:ea typeface="华文新魏" panose="02010800040101010101" pitchFamily="2" charset="-122"/>
            </a:endParaRPr>
          </a:p>
          <a:p>
            <a:pPr marL="0" indent="0">
              <a:buNone/>
            </a:pPr>
            <a:endParaRPr lang="en-US" altLang="zh-CN" sz="2400" dirty="0" smtClean="0">
              <a:latin typeface="华文新魏" panose="02010800040101010101" pitchFamily="2" charset="-122"/>
              <a:ea typeface="华文新魏" panose="02010800040101010101" pitchFamily="2" charset="-122"/>
            </a:endParaRPr>
          </a:p>
          <a:p>
            <a:pPr marL="0" indent="0">
              <a:buNone/>
            </a:pPr>
            <a:r>
              <a:rPr lang="en-US" altLang="zh-CN" sz="2400" dirty="0" smtClean="0">
                <a:latin typeface="华文新魏" panose="02010800040101010101" pitchFamily="2" charset="-122"/>
                <a:ea typeface="华文新魏" panose="02010800040101010101" pitchFamily="2" charset="-122"/>
              </a:rPr>
              <a:t>2</a:t>
            </a:r>
            <a:r>
              <a:rPr lang="zh-CN" altLang="en-US" sz="2400" dirty="0">
                <a:latin typeface="华文新魏" panose="02010800040101010101" pitchFamily="2" charset="-122"/>
                <a:ea typeface="华文新魏" panose="02010800040101010101" pitchFamily="2" charset="-122"/>
              </a:rPr>
              <a:t>基于</a:t>
            </a:r>
            <a:r>
              <a:rPr lang="en-US" altLang="zh-CN" sz="2400" dirty="0">
                <a:latin typeface="华文新魏" panose="02010800040101010101" pitchFamily="2" charset="-122"/>
                <a:ea typeface="华文新魏" panose="02010800040101010101" pitchFamily="2" charset="-122"/>
              </a:rPr>
              <a:t>CAPT</a:t>
            </a:r>
            <a:r>
              <a:rPr lang="zh-CN" altLang="en-US" sz="2400" dirty="0">
                <a:latin typeface="华文新魏" panose="02010800040101010101" pitchFamily="2" charset="-122"/>
                <a:ea typeface="华文新魏" panose="02010800040101010101" pitchFamily="2" charset="-122"/>
              </a:rPr>
              <a:t>的耦合气候模式偏差分析</a:t>
            </a:r>
          </a:p>
        </p:txBody>
      </p:sp>
      <p:sp>
        <p:nvSpPr>
          <p:cNvPr id="4" name="灯片编号占位符 3"/>
          <p:cNvSpPr>
            <a:spLocks noGrp="1"/>
          </p:cNvSpPr>
          <p:nvPr>
            <p:ph type="sldNum" sz="quarter" idx="12"/>
          </p:nvPr>
        </p:nvSpPr>
        <p:spPr/>
        <p:txBody>
          <a:bodyPr/>
          <a:lstStyle/>
          <a:p>
            <a:fld id="{02195B58-EB0A-42EF-B8D2-8C7B8F38C0F8}" type="slidenum">
              <a:rPr lang="zh-CN" altLang="en-US" smtClean="0"/>
              <a:t>24</a:t>
            </a:fld>
            <a:endParaRPr lang="zh-CN" altLang="en-US"/>
          </a:p>
        </p:txBody>
      </p:sp>
      <p:sp>
        <p:nvSpPr>
          <p:cNvPr id="5" name="圆角矩形 4"/>
          <p:cNvSpPr/>
          <p:nvPr/>
        </p:nvSpPr>
        <p:spPr>
          <a:xfrm>
            <a:off x="3396343" y="2339068"/>
            <a:ext cx="5629275" cy="5796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396342" y="3264501"/>
            <a:ext cx="5629275" cy="5796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4854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6410" y="4147447"/>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新魏" panose="02010800040101010101" pitchFamily="2" charset="-122"/>
                <a:ea typeface="华文新魏" panose="02010800040101010101" pitchFamily="2" charset="-122"/>
              </a:rPr>
              <a:t>第一段时间</a:t>
            </a:r>
            <a:endParaRPr lang="zh-CN" altLang="en-US" b="1" dirty="0">
              <a:latin typeface="华文新魏" panose="02010800040101010101" pitchFamily="2" charset="-122"/>
              <a:ea typeface="华文新魏" panose="02010800040101010101" pitchFamily="2" charset="-122"/>
            </a:endParaRPr>
          </a:p>
        </p:txBody>
      </p:sp>
      <p:cxnSp>
        <p:nvCxnSpPr>
          <p:cNvPr id="7" name="直接箭头连接符 6"/>
          <p:cNvCxnSpPr>
            <a:stCxn id="4" idx="3"/>
            <a:endCxn id="9" idx="1"/>
          </p:cNvCxnSpPr>
          <p:nvPr/>
        </p:nvCxnSpPr>
        <p:spPr>
          <a:xfrm>
            <a:off x="2085743" y="4316781"/>
            <a:ext cx="673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759213" y="4147447"/>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新魏" panose="02010800040101010101" pitchFamily="2" charset="-122"/>
                <a:ea typeface="华文新魏" panose="02010800040101010101" pitchFamily="2" charset="-122"/>
              </a:rPr>
              <a:t>第二段时间</a:t>
            </a:r>
          </a:p>
        </p:txBody>
      </p:sp>
      <p:cxnSp>
        <p:nvCxnSpPr>
          <p:cNvPr id="10" name="直接箭头连接符 9"/>
          <p:cNvCxnSpPr>
            <a:stCxn id="9" idx="3"/>
            <a:endCxn id="11" idx="1"/>
          </p:cNvCxnSpPr>
          <p:nvPr/>
        </p:nvCxnSpPr>
        <p:spPr>
          <a:xfrm>
            <a:off x="4198546" y="4316781"/>
            <a:ext cx="630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828799" y="4147447"/>
            <a:ext cx="1439333"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新魏" panose="02010800040101010101" pitchFamily="2" charset="-122"/>
                <a:ea typeface="华文新魏" panose="02010800040101010101" pitchFamily="2" charset="-122"/>
              </a:rPr>
              <a:t>第三段时间</a:t>
            </a:r>
          </a:p>
        </p:txBody>
      </p:sp>
      <p:sp>
        <p:nvSpPr>
          <p:cNvPr id="12" name="文本框 11"/>
          <p:cNvSpPr txBox="1"/>
          <p:nvPr/>
        </p:nvSpPr>
        <p:spPr>
          <a:xfrm>
            <a:off x="2368697" y="456674"/>
            <a:ext cx="7558871" cy="646331"/>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基于强化学习的实时参数优化方案</a:t>
            </a:r>
          </a:p>
        </p:txBody>
      </p:sp>
      <p:cxnSp>
        <p:nvCxnSpPr>
          <p:cNvPr id="16" name="曲线连接符 15"/>
          <p:cNvCxnSpPr>
            <a:endCxn id="19" idx="1"/>
          </p:cNvCxnSpPr>
          <p:nvPr/>
        </p:nvCxnSpPr>
        <p:spPr>
          <a:xfrm flipV="1">
            <a:off x="1384121" y="3353701"/>
            <a:ext cx="1314310" cy="78623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698431" y="3190270"/>
            <a:ext cx="1606635" cy="32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新魏" panose="02010800040101010101" pitchFamily="2" charset="-122"/>
                <a:ea typeface="华文新魏" panose="02010800040101010101" pitchFamily="2" charset="-122"/>
              </a:rPr>
              <a:t>更新调整比例</a:t>
            </a:r>
          </a:p>
        </p:txBody>
      </p:sp>
      <p:sp>
        <p:nvSpPr>
          <p:cNvPr id="20" name="矩形 19"/>
          <p:cNvSpPr/>
          <p:nvPr/>
        </p:nvSpPr>
        <p:spPr>
          <a:xfrm>
            <a:off x="426720" y="3201482"/>
            <a:ext cx="1878715" cy="31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新魏" panose="02010800040101010101" pitchFamily="2" charset="-122"/>
                <a:ea typeface="华文新魏" panose="02010800040101010101" pitchFamily="2" charset="-122"/>
              </a:rPr>
              <a:t>初始化调整比例</a:t>
            </a:r>
          </a:p>
        </p:txBody>
      </p:sp>
      <p:sp>
        <p:nvSpPr>
          <p:cNvPr id="26" name="矩形 25"/>
          <p:cNvSpPr/>
          <p:nvPr/>
        </p:nvSpPr>
        <p:spPr>
          <a:xfrm>
            <a:off x="4655620" y="3171080"/>
            <a:ext cx="1665641" cy="305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新魏" panose="02010800040101010101" pitchFamily="2" charset="-122"/>
                <a:ea typeface="华文新魏" panose="02010800040101010101" pitchFamily="2" charset="-122"/>
              </a:rPr>
              <a:t>更新调整比例</a:t>
            </a:r>
          </a:p>
        </p:txBody>
      </p:sp>
      <p:sp>
        <p:nvSpPr>
          <p:cNvPr id="2" name="矩形 1"/>
          <p:cNvSpPr/>
          <p:nvPr/>
        </p:nvSpPr>
        <p:spPr>
          <a:xfrm>
            <a:off x="655692" y="1470986"/>
            <a:ext cx="10723013" cy="490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latin typeface="华文新魏" panose="02010800040101010101" pitchFamily="2" charset="-122"/>
                <a:ea typeface="华文新魏" panose="02010800040101010101" pitchFamily="2" charset="-122"/>
              </a:rPr>
              <a:t>思考：用历史实验寻找出来的最优参数对未来时间段的预测是否一定合适？</a:t>
            </a:r>
            <a:endParaRPr lang="zh-CN" altLang="en-US" sz="2000" dirty="0">
              <a:solidFill>
                <a:srgbClr val="FF0000"/>
              </a:solidFill>
              <a:latin typeface="华文新魏" panose="02010800040101010101" pitchFamily="2" charset="-122"/>
              <a:ea typeface="华文新魏" panose="02010800040101010101" pitchFamily="2" charset="-122"/>
            </a:endParaRPr>
          </a:p>
        </p:txBody>
      </p:sp>
      <p:sp>
        <p:nvSpPr>
          <p:cNvPr id="3" name="矩形 2"/>
          <p:cNvSpPr/>
          <p:nvPr/>
        </p:nvSpPr>
        <p:spPr>
          <a:xfrm>
            <a:off x="866481" y="5250980"/>
            <a:ext cx="10803302" cy="562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华文新魏" panose="02010800040101010101" pitchFamily="2" charset="-122"/>
                <a:ea typeface="华文新魏" panose="02010800040101010101" pitchFamily="2" charset="-122"/>
              </a:rPr>
              <a:t>探索能不能通过过去一段时间的输出结果对未来的不确定参数选择做出指导</a:t>
            </a:r>
            <a:endParaRPr lang="zh-CN" altLang="en-US" b="1" dirty="0">
              <a:solidFill>
                <a:schemeClr val="tx1"/>
              </a:solidFill>
              <a:latin typeface="华文新魏" panose="02010800040101010101" pitchFamily="2" charset="-122"/>
              <a:ea typeface="华文新魏" panose="02010800040101010101" pitchFamily="2" charset="-122"/>
            </a:endParaRPr>
          </a:p>
        </p:txBody>
      </p:sp>
      <p:sp>
        <p:nvSpPr>
          <p:cNvPr id="8" name="矩形 7"/>
          <p:cNvSpPr/>
          <p:nvPr/>
        </p:nvSpPr>
        <p:spPr>
          <a:xfrm>
            <a:off x="1817557" y="2361465"/>
            <a:ext cx="2898845" cy="345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华文新魏" panose="02010800040101010101" pitchFamily="2" charset="-122"/>
                <a:ea typeface="华文新魏" panose="02010800040101010101" pitchFamily="2" charset="-122"/>
              </a:rPr>
              <a:t>动态参数调整</a:t>
            </a:r>
            <a:endParaRPr lang="zh-CN" altLang="en-US" b="1" dirty="0">
              <a:solidFill>
                <a:schemeClr val="bg2">
                  <a:lumMod val="10000"/>
                </a:schemeClr>
              </a:solidFill>
              <a:latin typeface="华文新魏" panose="02010800040101010101" pitchFamily="2" charset="-122"/>
              <a:ea typeface="华文新魏" panose="02010800040101010101" pitchFamily="2" charset="-122"/>
            </a:endParaRPr>
          </a:p>
        </p:txBody>
      </p:sp>
      <p:grpSp>
        <p:nvGrpSpPr>
          <p:cNvPr id="24" name="组合 23"/>
          <p:cNvGrpSpPr/>
          <p:nvPr/>
        </p:nvGrpSpPr>
        <p:grpSpPr>
          <a:xfrm>
            <a:off x="6441311" y="2501033"/>
            <a:ext cx="5632991" cy="2491565"/>
            <a:chOff x="639632" y="2393659"/>
            <a:chExt cx="5119992" cy="2585045"/>
          </a:xfrm>
        </p:grpSpPr>
        <p:sp>
          <p:nvSpPr>
            <p:cNvPr id="25" name="文本框 24"/>
            <p:cNvSpPr txBox="1"/>
            <p:nvPr/>
          </p:nvSpPr>
          <p:spPr>
            <a:xfrm>
              <a:off x="639632" y="2762247"/>
              <a:ext cx="3175665" cy="1628552"/>
            </a:xfrm>
            <a:prstGeom prst="rect">
              <a:avLst/>
            </a:prstGeom>
            <a:noFill/>
          </p:spPr>
          <p:txBody>
            <a:bodyPr wrap="square" rtlCol="0">
              <a:spAutoFit/>
            </a:bodyPr>
            <a:lstStyle/>
            <a:p>
              <a:r>
                <a:rPr lang="zh-CN" altLang="en-US" sz="1600" dirty="0" smtClean="0">
                  <a:latin typeface="华文新魏" panose="02010800040101010101" pitchFamily="2" charset="-122"/>
                  <a:ea typeface="华文新魏" panose="02010800040101010101" pitchFamily="2" charset="-122"/>
                </a:rPr>
                <a:t>上一时间段的</a:t>
              </a:r>
              <a:r>
                <a:rPr lang="en-US" altLang="zh-CN" sz="1600" dirty="0" smtClean="0">
                  <a:latin typeface="华文新魏" panose="02010800040101010101" pitchFamily="2" charset="-122"/>
                  <a:ea typeface="华文新魏" panose="02010800040101010101" pitchFamily="2" charset="-122"/>
                </a:rPr>
                <a:t>U200,V850,PRECT,Q850,T850</a:t>
              </a:r>
            </a:p>
            <a:p>
              <a:endParaRPr lang="en-US" altLang="zh-CN" sz="1600" dirty="0">
                <a:latin typeface="华文新魏" panose="02010800040101010101" pitchFamily="2" charset="-122"/>
                <a:ea typeface="华文新魏" panose="02010800040101010101" pitchFamily="2" charset="-122"/>
              </a:endParaRPr>
            </a:p>
            <a:p>
              <a:r>
                <a:rPr lang="zh-CN" altLang="en-US" sz="1600" dirty="0" smtClean="0">
                  <a:latin typeface="华文新魏" panose="02010800040101010101" pitchFamily="2" charset="-122"/>
                  <a:ea typeface="华文新魏" panose="02010800040101010101" pitchFamily="2" charset="-122"/>
                </a:rPr>
                <a:t>上一天同一时间段的</a:t>
              </a:r>
              <a:r>
                <a:rPr lang="en-US" altLang="zh-CN" sz="1600" dirty="0" smtClean="0">
                  <a:latin typeface="华文新魏" panose="02010800040101010101" pitchFamily="2" charset="-122"/>
                  <a:ea typeface="华文新魏" panose="02010800040101010101" pitchFamily="2" charset="-122"/>
                </a:rPr>
                <a:t>U200,V850,PRECT,Q850,T850</a:t>
              </a:r>
              <a:endParaRPr lang="en-US" altLang="zh-CN" sz="1600" dirty="0">
                <a:latin typeface="华文新魏" panose="02010800040101010101" pitchFamily="2" charset="-122"/>
                <a:ea typeface="华文新魏" panose="02010800040101010101" pitchFamily="2" charset="-122"/>
              </a:endParaRPr>
            </a:p>
            <a:p>
              <a:r>
                <a:rPr lang="zh-CN" altLang="en-US" sz="1600" dirty="0">
                  <a:latin typeface="华文新魏" panose="02010800040101010101" pitchFamily="2" charset="-122"/>
                  <a:ea typeface="华文新魏" panose="02010800040101010101" pitchFamily="2" charset="-122"/>
                </a:rPr>
                <a:t>等</a:t>
              </a:r>
              <a:endParaRPr lang="en-US" altLang="zh-CN" sz="1600" dirty="0" smtClean="0">
                <a:latin typeface="华文新魏" panose="02010800040101010101" pitchFamily="2" charset="-122"/>
                <a:ea typeface="华文新魏" panose="02010800040101010101" pitchFamily="2" charset="-122"/>
              </a:endParaRPr>
            </a:p>
          </p:txBody>
        </p:sp>
        <p:sp>
          <p:nvSpPr>
            <p:cNvPr id="28" name="文本框 27"/>
            <p:cNvSpPr txBox="1"/>
            <p:nvPr/>
          </p:nvSpPr>
          <p:spPr>
            <a:xfrm>
              <a:off x="3991743" y="2447657"/>
              <a:ext cx="1767881" cy="2394929"/>
            </a:xfrm>
            <a:prstGeom prst="rect">
              <a:avLst/>
            </a:prstGeom>
            <a:noFill/>
          </p:spPr>
          <p:txBody>
            <a:bodyPr wrap="square" rtlCol="0">
              <a:spAutoFit/>
            </a:bodyPr>
            <a:lstStyle/>
            <a:p>
              <a:r>
                <a:rPr lang="en-US" altLang="zh-CN" sz="1600" dirty="0">
                  <a:latin typeface="华文新魏" panose="02010800040101010101" pitchFamily="2" charset="-122"/>
                  <a:ea typeface="华文新魏" panose="02010800040101010101" pitchFamily="2" charset="-122"/>
                </a:rPr>
                <a:t>parameter1_c0_lnd</a:t>
              </a:r>
              <a:endParaRPr lang="en-US" altLang="zh-CN" sz="1600" dirty="0" smtClean="0">
                <a:latin typeface="华文新魏" panose="02010800040101010101" pitchFamily="2" charset="-122"/>
                <a:ea typeface="华文新魏" panose="02010800040101010101" pitchFamily="2" charset="-122"/>
              </a:endParaRPr>
            </a:p>
            <a:p>
              <a:endParaRPr lang="en-US" altLang="zh-CN" sz="1600" dirty="0" smtClean="0">
                <a:latin typeface="华文新魏" panose="02010800040101010101" pitchFamily="2" charset="-122"/>
                <a:ea typeface="华文新魏" panose="02010800040101010101" pitchFamily="2" charset="-122"/>
              </a:endParaRPr>
            </a:p>
            <a:p>
              <a:r>
                <a:rPr lang="en-US" altLang="zh-CN" sz="1600" dirty="0" smtClean="0">
                  <a:latin typeface="华文新魏" panose="02010800040101010101" pitchFamily="2" charset="-122"/>
                  <a:ea typeface="华文新魏" panose="02010800040101010101" pitchFamily="2" charset="-122"/>
                </a:rPr>
                <a:t>parameter2_c0_ocn</a:t>
              </a:r>
            </a:p>
            <a:p>
              <a:endParaRPr lang="en-US" altLang="zh-CN" sz="1600" dirty="0" smtClean="0">
                <a:latin typeface="华文新魏" panose="02010800040101010101" pitchFamily="2" charset="-122"/>
                <a:ea typeface="华文新魏" panose="02010800040101010101" pitchFamily="2" charset="-122"/>
              </a:endParaRPr>
            </a:p>
            <a:p>
              <a:r>
                <a:rPr lang="en-US" altLang="zh-CN" sz="1600" dirty="0" smtClean="0">
                  <a:latin typeface="华文新魏" panose="02010800040101010101" pitchFamily="2" charset="-122"/>
                  <a:ea typeface="华文新魏" panose="02010800040101010101" pitchFamily="2" charset="-122"/>
                </a:rPr>
                <a:t>parameter3_ai</a:t>
              </a:r>
            </a:p>
            <a:p>
              <a:endParaRPr lang="en-US" altLang="zh-CN" sz="1600" dirty="0" smtClean="0">
                <a:latin typeface="华文新魏" panose="02010800040101010101" pitchFamily="2" charset="-122"/>
                <a:ea typeface="华文新魏" panose="02010800040101010101" pitchFamily="2" charset="-122"/>
              </a:endParaRPr>
            </a:p>
            <a:p>
              <a:r>
                <a:rPr lang="en-US" altLang="zh-CN" sz="1600" dirty="0" smtClean="0">
                  <a:latin typeface="华文新魏" panose="02010800040101010101" pitchFamily="2" charset="-122"/>
                  <a:ea typeface="华文新魏" panose="02010800040101010101" pitchFamily="2" charset="-122"/>
                </a:rPr>
                <a:t>parameter4_tau</a:t>
              </a:r>
            </a:p>
          </p:txBody>
        </p:sp>
        <p:sp>
          <p:nvSpPr>
            <p:cNvPr id="29" name="矩形 28"/>
            <p:cNvSpPr/>
            <p:nvPr/>
          </p:nvSpPr>
          <p:spPr>
            <a:xfrm>
              <a:off x="683260" y="2647628"/>
              <a:ext cx="2956195" cy="1868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020771" y="2393659"/>
              <a:ext cx="1727136" cy="25850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a:off x="3618322" y="3501941"/>
              <a:ext cx="426985" cy="33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 name="曲线连接符 51"/>
          <p:cNvCxnSpPr>
            <a:endCxn id="26" idx="1"/>
          </p:cNvCxnSpPr>
          <p:nvPr/>
        </p:nvCxnSpPr>
        <p:spPr>
          <a:xfrm flipV="1">
            <a:off x="3328684" y="3323867"/>
            <a:ext cx="1326936" cy="8295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20" idx="2"/>
            <a:endCxn id="4" idx="0"/>
          </p:cNvCxnSpPr>
          <p:nvPr/>
        </p:nvCxnSpPr>
        <p:spPr>
          <a:xfrm flipH="1">
            <a:off x="1366077" y="3515519"/>
            <a:ext cx="1" cy="631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475378" y="3519325"/>
            <a:ext cx="1" cy="631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5553885" y="3492710"/>
            <a:ext cx="1" cy="631928"/>
          </a:xfrm>
          <a:prstGeom prst="line">
            <a:avLst/>
          </a:prstGeom>
        </p:spPr>
        <p:style>
          <a:lnRef idx="1">
            <a:schemeClr val="accent1"/>
          </a:lnRef>
          <a:fillRef idx="0">
            <a:schemeClr val="accent1"/>
          </a:fillRef>
          <a:effectRef idx="0">
            <a:schemeClr val="accent1"/>
          </a:effectRef>
          <a:fontRef idx="minor">
            <a:schemeClr val="tx1"/>
          </a:fontRef>
        </p:style>
      </p:cxnSp>
      <p:sp>
        <p:nvSpPr>
          <p:cNvPr id="65" name="灯片编号占位符 64"/>
          <p:cNvSpPr>
            <a:spLocks noGrp="1"/>
          </p:cNvSpPr>
          <p:nvPr>
            <p:ph type="sldNum" sz="quarter" idx="12"/>
          </p:nvPr>
        </p:nvSpPr>
        <p:spPr/>
        <p:txBody>
          <a:bodyPr/>
          <a:lstStyle/>
          <a:p>
            <a:fld id="{02195B58-EB0A-42EF-B8D2-8C7B8F38C0F8}" type="slidenum">
              <a:rPr lang="zh-CN" altLang="en-US" smtClean="0"/>
              <a:t>25</a:t>
            </a:fld>
            <a:endParaRPr lang="zh-CN" altLang="en-US" dirty="0"/>
          </a:p>
        </p:txBody>
      </p:sp>
      <p:sp>
        <p:nvSpPr>
          <p:cNvPr id="66" name="文本框 65"/>
          <p:cNvSpPr txBox="1"/>
          <p:nvPr/>
        </p:nvSpPr>
        <p:spPr>
          <a:xfrm>
            <a:off x="6893169" y="2072114"/>
            <a:ext cx="4065563" cy="369332"/>
          </a:xfrm>
          <a:prstGeom prst="rect">
            <a:avLst/>
          </a:prstGeom>
          <a:noFill/>
        </p:spPr>
        <p:txBody>
          <a:bodyPr wrap="square" rtlCol="0">
            <a:spAutoFit/>
          </a:bodyPr>
          <a:lstStyle/>
          <a:p>
            <a:pPr algn="ctr"/>
            <a:r>
              <a:rPr lang="zh-CN" altLang="en-US" dirty="0" smtClean="0">
                <a:latin typeface="华文新魏" panose="02010800040101010101" pitchFamily="2" charset="-122"/>
                <a:ea typeface="华文新魏" panose="02010800040101010101" pitchFamily="2" charset="-122"/>
              </a:rPr>
              <a:t>构建</a:t>
            </a:r>
            <a:r>
              <a:rPr lang="en-US" altLang="zh-CN" dirty="0" smtClean="0">
                <a:latin typeface="华文新魏" panose="02010800040101010101" pitchFamily="2" charset="-122"/>
                <a:ea typeface="华文新魏" panose="02010800040101010101" pitchFamily="2" charset="-122"/>
              </a:rPr>
              <a:t>state</a:t>
            </a:r>
            <a:r>
              <a:rPr lang="zh-CN" altLang="en-US" dirty="0" smtClean="0">
                <a:latin typeface="华文新魏" panose="02010800040101010101" pitchFamily="2" charset="-122"/>
                <a:ea typeface="华文新魏" panose="02010800040101010101" pitchFamily="2" charset="-122"/>
              </a:rPr>
              <a:t>到</a:t>
            </a:r>
            <a:r>
              <a:rPr lang="en-US" altLang="zh-CN" dirty="0" smtClean="0">
                <a:latin typeface="华文新魏" panose="02010800040101010101" pitchFamily="2" charset="-122"/>
                <a:ea typeface="华文新魏" panose="02010800040101010101" pitchFamily="2" charset="-122"/>
              </a:rPr>
              <a:t>action</a:t>
            </a:r>
            <a:r>
              <a:rPr lang="zh-CN" altLang="en-US" dirty="0" smtClean="0">
                <a:latin typeface="华文新魏" panose="02010800040101010101" pitchFamily="2" charset="-122"/>
                <a:ea typeface="华文新魏" panose="02010800040101010101" pitchFamily="2" charset="-122"/>
              </a:rPr>
              <a:t>的神经网络</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410128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49970" y="1377375"/>
            <a:ext cx="5043516" cy="2969113"/>
          </a:xfrm>
          <a:prstGeom prst="rect">
            <a:avLst/>
          </a:prstGeom>
        </p:spPr>
      </p:pic>
      <p:pic>
        <p:nvPicPr>
          <p:cNvPr id="3" name="图片 2"/>
          <p:cNvPicPr>
            <a:picLocks noChangeAspect="1"/>
          </p:cNvPicPr>
          <p:nvPr/>
        </p:nvPicPr>
        <p:blipFill>
          <a:blip r:embed="rId3"/>
          <a:stretch>
            <a:fillRect/>
          </a:stretch>
        </p:blipFill>
        <p:spPr>
          <a:xfrm>
            <a:off x="936089" y="1361592"/>
            <a:ext cx="4967800" cy="2985966"/>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181079641"/>
              </p:ext>
            </p:extLst>
          </p:nvPr>
        </p:nvGraphicFramePr>
        <p:xfrm>
          <a:off x="975961" y="4724385"/>
          <a:ext cx="10241804" cy="1077791"/>
        </p:xfrm>
        <a:graphic>
          <a:graphicData uri="http://schemas.openxmlformats.org/drawingml/2006/table">
            <a:tbl>
              <a:tblPr firstRow="1" bandRow="1">
                <a:tableStyleId>{5C22544A-7EE6-4342-B048-85BDC9FD1C3A}</a:tableStyleId>
              </a:tblPr>
              <a:tblGrid>
                <a:gridCol w="2560451">
                  <a:extLst>
                    <a:ext uri="{9D8B030D-6E8A-4147-A177-3AD203B41FA5}">
                      <a16:colId xmlns:a16="http://schemas.microsoft.com/office/drawing/2014/main" val="3633501937"/>
                    </a:ext>
                  </a:extLst>
                </a:gridCol>
                <a:gridCol w="2560451">
                  <a:extLst>
                    <a:ext uri="{9D8B030D-6E8A-4147-A177-3AD203B41FA5}">
                      <a16:colId xmlns:a16="http://schemas.microsoft.com/office/drawing/2014/main" val="3770025505"/>
                    </a:ext>
                  </a:extLst>
                </a:gridCol>
                <a:gridCol w="2560451">
                  <a:extLst>
                    <a:ext uri="{9D8B030D-6E8A-4147-A177-3AD203B41FA5}">
                      <a16:colId xmlns:a16="http://schemas.microsoft.com/office/drawing/2014/main" val="3706746576"/>
                    </a:ext>
                  </a:extLst>
                </a:gridCol>
                <a:gridCol w="2560451">
                  <a:extLst>
                    <a:ext uri="{9D8B030D-6E8A-4147-A177-3AD203B41FA5}">
                      <a16:colId xmlns:a16="http://schemas.microsoft.com/office/drawing/2014/main" val="394286149"/>
                    </a:ext>
                  </a:extLst>
                </a:gridCol>
              </a:tblGrid>
              <a:tr h="391924">
                <a:tc>
                  <a:txBody>
                    <a:bodyPr/>
                    <a:lstStyle/>
                    <a:p>
                      <a:pPr algn="ctr"/>
                      <a:r>
                        <a:rPr lang="en-US" altLang="zh-CN" dirty="0" smtClean="0">
                          <a:solidFill>
                            <a:schemeClr val="tx1"/>
                          </a:solidFill>
                          <a:latin typeface="华文新魏" panose="02010800040101010101" pitchFamily="2" charset="-122"/>
                          <a:ea typeface="华文新魏" panose="02010800040101010101" pitchFamily="2" charset="-122"/>
                        </a:rPr>
                        <a:t>Action</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华文新魏" panose="02010800040101010101" pitchFamily="2" charset="-122"/>
                          <a:ea typeface="华文新魏" panose="02010800040101010101" pitchFamily="2" charset="-122"/>
                        </a:rPr>
                        <a:t>Action</a:t>
                      </a:r>
                      <a:r>
                        <a:rPr lang="zh-CN" altLang="en-US" dirty="0" smtClean="0">
                          <a:solidFill>
                            <a:schemeClr val="tx1"/>
                          </a:solidFill>
                          <a:latin typeface="华文新魏" panose="02010800040101010101" pitchFamily="2" charset="-122"/>
                          <a:ea typeface="华文新魏" panose="02010800040101010101" pitchFamily="2" charset="-122"/>
                        </a:rPr>
                        <a:t>调整范围</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solidFill>
                            <a:schemeClr val="tx1"/>
                          </a:solidFill>
                          <a:latin typeface="华文新魏" panose="02010800040101010101" pitchFamily="2" charset="-122"/>
                          <a:ea typeface="华文新魏" panose="02010800040101010101" pitchFamily="2" charset="-122"/>
                        </a:rPr>
                        <a:t>状态</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solidFill>
                            <a:schemeClr val="tx1"/>
                          </a:solidFill>
                          <a:latin typeface="华文新魏" panose="02010800040101010101" pitchFamily="2" charset="-122"/>
                          <a:ea typeface="华文新魏" panose="02010800040101010101" pitchFamily="2" charset="-122"/>
                        </a:rPr>
                        <a:t>reward</a:t>
                      </a:r>
                      <a:endParaRPr lang="zh-CN" altLang="en-US"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512945"/>
                  </a:ext>
                </a:extLst>
              </a:tr>
              <a:tr h="685867">
                <a:tc>
                  <a:txBody>
                    <a:bodyPr/>
                    <a:lstStyle/>
                    <a:p>
                      <a:pPr algn="ctr"/>
                      <a:r>
                        <a:rPr lang="en-US" altLang="zh-CN" dirty="0" smtClean="0">
                          <a:latin typeface="华文新魏" panose="02010800040101010101" pitchFamily="2" charset="-122"/>
                          <a:ea typeface="华文新魏" panose="02010800040101010101" pitchFamily="2" charset="-122"/>
                        </a:rPr>
                        <a:t>C0_lnd</a:t>
                      </a:r>
                      <a:r>
                        <a:rPr lang="en-US" altLang="zh-CN" baseline="0"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c0_ocn,ai,tau</a:t>
                      </a:r>
                      <a:r>
                        <a:rPr lang="zh-CN" altLang="en-US" dirty="0" smtClean="0">
                          <a:latin typeface="华文新魏" panose="02010800040101010101" pitchFamily="2" charset="-122"/>
                          <a:ea typeface="华文新魏" panose="02010800040101010101" pitchFamily="2" charset="-122"/>
                        </a:rPr>
                        <a:t>基于默认值的调整比例</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latin typeface="华文新魏" panose="02010800040101010101" pitchFamily="2" charset="-122"/>
                          <a:ea typeface="华文新魏" panose="02010800040101010101" pitchFamily="2" charset="-122"/>
                        </a:rPr>
                        <a:t>0.5-1.5</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latin typeface="华文新魏" panose="02010800040101010101" pitchFamily="2" charset="-122"/>
                          <a:ea typeface="华文新魏" panose="02010800040101010101" pitchFamily="2" charset="-122"/>
                        </a:rPr>
                        <a:t>U200,V850,PRECT,Q850,T850</a:t>
                      </a:r>
                      <a:r>
                        <a:rPr lang="zh-CN" altLang="en-US" dirty="0" smtClean="0">
                          <a:latin typeface="华文新魏" panose="02010800040101010101" pitchFamily="2" charset="-122"/>
                          <a:ea typeface="华文新魏" panose="02010800040101010101" pitchFamily="2" charset="-122"/>
                        </a:rPr>
                        <a:t>的</a:t>
                      </a:r>
                      <a:r>
                        <a:rPr lang="en-US" altLang="zh-CN" dirty="0" err="1" smtClean="0">
                          <a:latin typeface="华文新魏" panose="02010800040101010101" pitchFamily="2" charset="-122"/>
                          <a:ea typeface="华文新魏" panose="02010800040101010101" pitchFamily="2" charset="-122"/>
                        </a:rPr>
                        <a:t>rms_ratio</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err="1" smtClean="0">
                          <a:latin typeface="华文新魏" panose="02010800040101010101" pitchFamily="2" charset="-122"/>
                          <a:ea typeface="华文新魏" panose="02010800040101010101" pitchFamily="2" charset="-122"/>
                        </a:rPr>
                        <a:t>mcpi</a:t>
                      </a:r>
                      <a:r>
                        <a:rPr lang="zh-CN" altLang="en-US"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mcpi</a:t>
                      </a:r>
                      <a:r>
                        <a:rPr lang="zh-CN" altLang="en-US" dirty="0" smtClean="0">
                          <a:latin typeface="华文新魏" panose="02010800040101010101" pitchFamily="2" charset="-122"/>
                          <a:ea typeface="华文新魏" panose="02010800040101010101" pitchFamily="2" charset="-122"/>
                        </a:rPr>
                        <a:t>越小越好）</a:t>
                      </a:r>
                      <a:endParaRPr lang="zh-CN" altLang="en-US" dirty="0">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570288"/>
                  </a:ext>
                </a:extLst>
              </a:tr>
            </a:tbl>
          </a:graphicData>
        </a:graphic>
      </p:graphicFrame>
      <mc:AlternateContent xmlns:mc="http://schemas.openxmlformats.org/markup-compatibility/2006" xmlns:a14="http://schemas.microsoft.com/office/drawing/2010/main">
        <mc:Choice Requires="a14">
          <p:sp>
            <p:nvSpPr>
              <p:cNvPr id="5" name="文本框 4"/>
              <p:cNvSpPr txBox="1"/>
              <p:nvPr/>
            </p:nvSpPr>
            <p:spPr>
              <a:xfrm>
                <a:off x="1925706" y="5968306"/>
                <a:ext cx="1691104" cy="475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𝑉</m:t>
                          </m:r>
                        </m:e>
                        <m:sub>
                          <m:r>
                            <a:rPr lang="en-US" altLang="zh-CN" sz="1100" b="0" i="1" smtClean="0">
                              <a:latin typeface="Cambria Math" panose="02040503050406030204" pitchFamily="18" charset="0"/>
                            </a:rPr>
                            <m:t>𝑚</m:t>
                          </m:r>
                        </m:sub>
                        <m:sup>
                          <m:r>
                            <a:rPr lang="en-US" altLang="zh-CN" sz="1100" b="0" i="1" smtClean="0">
                              <a:latin typeface="Cambria Math" panose="02040503050406030204" pitchFamily="18" charset="0"/>
                            </a:rPr>
                            <m:t>𝐹</m:t>
                          </m:r>
                        </m:sup>
                      </m:sSubSup>
                      <m:r>
                        <a:rPr lang="en-US" altLang="zh-CN" sz="1100" b="0" i="1" smtClean="0">
                          <a:latin typeface="Cambria Math" panose="02040503050406030204" pitchFamily="18" charset="0"/>
                        </a:rPr>
                        <m:t>=</m:t>
                      </m:r>
                      <m:nary>
                        <m:naryPr>
                          <m:chr m:val="∑"/>
                          <m:ctrlPr>
                            <a:rPr lang="en-US" altLang="zh-CN" sz="1100" b="0" i="1" smtClean="0">
                              <a:latin typeface="Cambria Math" panose="02040503050406030204" pitchFamily="18" charset="0"/>
                            </a:rPr>
                          </m:ctrlPr>
                        </m:naryPr>
                        <m:sub>
                          <m:r>
                            <m:rPr>
                              <m:brk m:alnAt="23"/>
                            </m:rPr>
                            <a:rPr lang="en-US" altLang="zh-CN" sz="1100" b="0" i="1" smtClean="0">
                              <a:latin typeface="Cambria Math" panose="02040503050406030204" pitchFamily="18" charset="0"/>
                            </a:rPr>
                            <m:t>𝑡</m:t>
                          </m:r>
                          <m:r>
                            <a:rPr lang="en-US" altLang="zh-CN" sz="1100" b="0" i="1" smtClean="0">
                              <a:latin typeface="Cambria Math" panose="02040503050406030204" pitchFamily="18" charset="0"/>
                            </a:rPr>
                            <m:t>=1</m:t>
                          </m:r>
                        </m:sub>
                        <m:sup>
                          <m:r>
                            <a:rPr lang="en-US" altLang="zh-CN" sz="1100" b="0" i="1" smtClean="0">
                              <a:latin typeface="Cambria Math" panose="02040503050406030204" pitchFamily="18" charset="0"/>
                            </a:rPr>
                            <m:t>𝑇</m:t>
                          </m:r>
                        </m:sup>
                        <m:e>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𝑥</m:t>
                              </m:r>
                            </m:e>
                            <m:sub>
                              <m:r>
                                <a:rPr lang="en-US" altLang="zh-CN" sz="1100" b="0" i="1" smtClean="0">
                                  <a:latin typeface="Cambria Math" panose="02040503050406030204" pitchFamily="18" charset="0"/>
                                </a:rPr>
                                <m:t>𝑚</m:t>
                              </m:r>
                            </m:sub>
                            <m:sup>
                              <m:r>
                                <a:rPr lang="en-US" altLang="zh-CN" sz="1100" b="0" i="1" smtClean="0">
                                  <a:latin typeface="Cambria Math" panose="02040503050406030204" pitchFamily="18" charset="0"/>
                                </a:rPr>
                                <m:t>𝐹</m:t>
                              </m:r>
                            </m:sup>
                          </m:sSubSup>
                          <m:r>
                            <a:rPr lang="en-US" altLang="zh-CN" sz="1100" b="0" i="1" smtClean="0">
                              <a:latin typeface="Cambria Math" panose="02040503050406030204" pitchFamily="18" charset="0"/>
                            </a:rPr>
                            <m:t> (</m:t>
                          </m:r>
                          <m:r>
                            <a:rPr lang="en-US" altLang="zh-CN" sz="1100" b="0" i="1" smtClean="0">
                              <a:latin typeface="Cambria Math" panose="02040503050406030204" pitchFamily="18" charset="0"/>
                            </a:rPr>
                            <m:t>𝑡</m:t>
                          </m:r>
                          <m:r>
                            <a:rPr lang="en-US" altLang="zh-CN" sz="1100" b="0" i="1" smtClean="0">
                              <a:latin typeface="Cambria Math" panose="02040503050406030204" pitchFamily="18" charset="0"/>
                            </a:rPr>
                            <m:t>)−</m:t>
                          </m:r>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𝑥</m:t>
                              </m:r>
                            </m:e>
                            <m:sub>
                              <m:r>
                                <a:rPr lang="en-US" altLang="zh-CN" sz="1100" b="0" i="1" smtClean="0">
                                  <a:latin typeface="Cambria Math" panose="02040503050406030204" pitchFamily="18" charset="0"/>
                                </a:rPr>
                                <m:t>𝑜</m:t>
                              </m:r>
                            </m:sub>
                            <m:sup>
                              <m:r>
                                <a:rPr lang="en-US" altLang="zh-CN" sz="1100" b="0" i="1" smtClean="0">
                                  <a:latin typeface="Cambria Math" panose="02040503050406030204" pitchFamily="18" charset="0"/>
                                </a:rPr>
                                <m:t>𝐹</m:t>
                              </m:r>
                            </m:sup>
                          </m:sSubSup>
                          <m:r>
                            <a:rPr lang="en-US" altLang="zh-CN" sz="1100" b="0" i="1" smtClean="0">
                              <a:latin typeface="Cambria Math" panose="02040503050406030204" pitchFamily="18" charset="0"/>
                            </a:rPr>
                            <m:t> (</m:t>
                          </m:r>
                          <m:r>
                            <a:rPr lang="en-US" altLang="zh-CN" sz="1100" b="0" i="1" smtClean="0">
                              <a:latin typeface="Cambria Math" panose="02040503050406030204" pitchFamily="18" charset="0"/>
                            </a:rPr>
                            <m:t>𝑡</m:t>
                          </m:r>
                          <m:r>
                            <a:rPr lang="en-US" altLang="zh-CN" sz="1100" b="0" i="1" smtClean="0">
                              <a:latin typeface="Cambria Math" panose="02040503050406030204" pitchFamily="18" charset="0"/>
                            </a:rPr>
                            <m:t>))2 </m:t>
                          </m:r>
                        </m:e>
                      </m:nary>
                    </m:oMath>
                  </m:oMathPara>
                </a14:m>
                <a:endParaRPr lang="zh-CN" altLang="en-US" sz="11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925706" y="5968306"/>
                <a:ext cx="1691104" cy="475964"/>
              </a:xfrm>
              <a:prstGeom prst="rect">
                <a:avLst/>
              </a:prstGeom>
              <a:blipFill>
                <a:blip r:embed="rId4"/>
                <a:stretch>
                  <a:fillRect l="-9025" t="-116667" b="-17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398304" y="5968306"/>
                <a:ext cx="1149417" cy="50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𝑚𝑐𝑝𝑖</m:t>
                      </m:r>
                      <m:r>
                        <a:rPr lang="en-US" altLang="zh-CN" sz="1100" b="0" i="1" smtClean="0">
                          <a:latin typeface="Cambria Math" panose="02040503050406030204" pitchFamily="18" charset="0"/>
                        </a:rPr>
                        <m:t>= </m:t>
                      </m:r>
                      <m:f>
                        <m:fPr>
                          <m:ctrlPr>
                            <a:rPr lang="en-US" altLang="zh-CN" sz="1100" b="0" i="1" smtClean="0">
                              <a:latin typeface="Cambria Math" panose="02040503050406030204" pitchFamily="18" charset="0"/>
                            </a:rPr>
                          </m:ctrlPr>
                        </m:fPr>
                        <m:num>
                          <m:r>
                            <a:rPr lang="en-US" altLang="zh-CN" sz="1100" b="0" i="1" smtClean="0">
                              <a:latin typeface="Cambria Math" panose="02040503050406030204" pitchFamily="18" charset="0"/>
                            </a:rPr>
                            <m:t>1</m:t>
                          </m:r>
                        </m:num>
                        <m:den>
                          <m:sSup>
                            <m:sSupPr>
                              <m:ctrlPr>
                                <a:rPr lang="en-US" altLang="zh-CN" sz="1100" b="0" i="1" smtClean="0">
                                  <a:latin typeface="Cambria Math" panose="02040503050406030204" pitchFamily="18" charset="0"/>
                                </a:rPr>
                              </m:ctrlPr>
                            </m:sSupPr>
                            <m:e>
                              <m:r>
                                <a:rPr lang="en-US" altLang="zh-CN" sz="1100" b="0" i="1" smtClean="0">
                                  <a:latin typeface="Cambria Math" panose="02040503050406030204" pitchFamily="18" charset="0"/>
                                </a:rPr>
                                <m:t>𝑁</m:t>
                              </m:r>
                            </m:e>
                            <m:sup>
                              <m:r>
                                <a:rPr lang="en-US" altLang="zh-CN" sz="1100" b="0" i="1" smtClean="0">
                                  <a:latin typeface="Cambria Math" panose="02040503050406030204" pitchFamily="18" charset="0"/>
                                </a:rPr>
                                <m:t>𝐹</m:t>
                              </m:r>
                            </m:sup>
                          </m:sSup>
                        </m:den>
                      </m:f>
                      <m:nary>
                        <m:naryPr>
                          <m:chr m:val="∑"/>
                          <m:ctrlPr>
                            <a:rPr lang="en-US" altLang="zh-CN" sz="1100" b="0" i="1" smtClean="0">
                              <a:latin typeface="Cambria Math" panose="02040503050406030204" pitchFamily="18" charset="0"/>
                            </a:rPr>
                          </m:ctrlPr>
                        </m:naryPr>
                        <m:sub>
                          <m:r>
                            <m:rPr>
                              <m:brk m:alnAt="23"/>
                            </m:rPr>
                            <a:rPr lang="en-US" altLang="zh-CN" sz="1100" b="0" i="1" smtClean="0">
                              <a:latin typeface="Cambria Math" panose="02040503050406030204" pitchFamily="18" charset="0"/>
                            </a:rPr>
                            <m:t>𝐹</m:t>
                          </m:r>
                          <m:r>
                            <a:rPr lang="en-US" altLang="zh-CN" sz="1100" b="0" i="1" smtClean="0">
                              <a:latin typeface="Cambria Math" panose="02040503050406030204" pitchFamily="18" charset="0"/>
                            </a:rPr>
                            <m:t>=1</m:t>
                          </m:r>
                        </m:sub>
                        <m:sup>
                          <m:sSup>
                            <m:sSupPr>
                              <m:ctrlPr>
                                <a:rPr lang="en-US" altLang="zh-CN" sz="1100" b="0" i="1" smtClean="0">
                                  <a:latin typeface="Cambria Math" panose="02040503050406030204" pitchFamily="18" charset="0"/>
                                </a:rPr>
                              </m:ctrlPr>
                            </m:sSupPr>
                            <m:e>
                              <m:r>
                                <a:rPr lang="en-US" altLang="zh-CN" sz="1100" b="0" i="1" smtClean="0">
                                  <a:latin typeface="Cambria Math" panose="02040503050406030204" pitchFamily="18" charset="0"/>
                                </a:rPr>
                                <m:t>𝑁</m:t>
                              </m:r>
                            </m:e>
                            <m:sup>
                              <m:r>
                                <a:rPr lang="en-US" altLang="zh-CN" sz="1100" b="0" i="1" smtClean="0">
                                  <a:latin typeface="Cambria Math" panose="02040503050406030204" pitchFamily="18" charset="0"/>
                                </a:rPr>
                                <m:t>𝐹</m:t>
                              </m:r>
                            </m:sup>
                          </m:sSup>
                        </m:sup>
                        <m:e>
                          <m:f>
                            <m:fPr>
                              <m:ctrlPr>
                                <a:rPr lang="en-US" altLang="zh-CN" sz="1100" b="0" i="1" smtClean="0">
                                  <a:latin typeface="Cambria Math" panose="02040503050406030204" pitchFamily="18" charset="0"/>
                                </a:rPr>
                              </m:ctrlPr>
                            </m:fPr>
                            <m:num>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𝑉</m:t>
                                  </m:r>
                                </m:e>
                                <m:sub>
                                  <m:r>
                                    <a:rPr lang="en-US" altLang="zh-CN" sz="1100" b="0" i="1" smtClean="0">
                                      <a:latin typeface="Cambria Math" panose="02040503050406030204" pitchFamily="18" charset="0"/>
                                    </a:rPr>
                                    <m:t>𝑚</m:t>
                                  </m:r>
                                </m:sub>
                              </m:sSub>
                            </m:num>
                            <m:den>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𝑉</m:t>
                                  </m:r>
                                </m:e>
                                <m:sub>
                                  <m:r>
                                    <a:rPr lang="en-US" altLang="zh-CN" sz="1100" b="0" i="1" smtClean="0">
                                      <a:latin typeface="Cambria Math" panose="02040503050406030204" pitchFamily="18" charset="0"/>
                                    </a:rPr>
                                    <m:t>𝑟</m:t>
                                  </m:r>
                                </m:sub>
                              </m:sSub>
                            </m:den>
                          </m:f>
                        </m:e>
                      </m:nary>
                    </m:oMath>
                  </m:oMathPara>
                </a14:m>
                <a:endParaRPr lang="zh-CN" altLang="en-US" sz="11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398304" y="5968306"/>
                <a:ext cx="1149417" cy="5038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269670" y="5996198"/>
                <a:ext cx="1669944" cy="475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𝑉</m:t>
                          </m:r>
                        </m:e>
                        <m:sub>
                          <m:r>
                            <a:rPr lang="en-US" altLang="zh-CN" sz="1100" b="0" i="1" smtClean="0">
                              <a:latin typeface="Cambria Math" panose="02040503050406030204" pitchFamily="18" charset="0"/>
                            </a:rPr>
                            <m:t>𝑟</m:t>
                          </m:r>
                        </m:sub>
                        <m:sup>
                          <m:r>
                            <a:rPr lang="en-US" altLang="zh-CN" sz="1100" b="0" i="1" smtClean="0">
                              <a:latin typeface="Cambria Math" panose="02040503050406030204" pitchFamily="18" charset="0"/>
                            </a:rPr>
                            <m:t>𝐹</m:t>
                          </m:r>
                        </m:sup>
                      </m:sSubSup>
                      <m:r>
                        <a:rPr lang="en-US" altLang="zh-CN" sz="1100" b="0" i="1" smtClean="0">
                          <a:latin typeface="Cambria Math" panose="02040503050406030204" pitchFamily="18" charset="0"/>
                        </a:rPr>
                        <m:t>=</m:t>
                      </m:r>
                      <m:nary>
                        <m:naryPr>
                          <m:chr m:val="∑"/>
                          <m:ctrlPr>
                            <a:rPr lang="en-US" altLang="zh-CN" sz="1100" b="0" i="1" smtClean="0">
                              <a:latin typeface="Cambria Math" panose="02040503050406030204" pitchFamily="18" charset="0"/>
                            </a:rPr>
                          </m:ctrlPr>
                        </m:naryPr>
                        <m:sub>
                          <m:r>
                            <m:rPr>
                              <m:brk m:alnAt="23"/>
                            </m:rPr>
                            <a:rPr lang="en-US" altLang="zh-CN" sz="1100" b="0" i="1" smtClean="0">
                              <a:latin typeface="Cambria Math" panose="02040503050406030204" pitchFamily="18" charset="0"/>
                            </a:rPr>
                            <m:t>𝑡</m:t>
                          </m:r>
                          <m:r>
                            <a:rPr lang="en-US" altLang="zh-CN" sz="1100" b="0" i="1" smtClean="0">
                              <a:latin typeface="Cambria Math" panose="02040503050406030204" pitchFamily="18" charset="0"/>
                            </a:rPr>
                            <m:t>=1</m:t>
                          </m:r>
                        </m:sub>
                        <m:sup>
                          <m:r>
                            <a:rPr lang="en-US" altLang="zh-CN" sz="1100" b="0" i="1" smtClean="0">
                              <a:latin typeface="Cambria Math" panose="02040503050406030204" pitchFamily="18" charset="0"/>
                            </a:rPr>
                            <m:t>𝑇</m:t>
                          </m:r>
                        </m:sup>
                        <m:e>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𝑥</m:t>
                              </m:r>
                            </m:e>
                            <m:sub>
                              <m:r>
                                <a:rPr lang="en-US" altLang="zh-CN" sz="1100" b="0" i="1" smtClean="0">
                                  <a:latin typeface="Cambria Math" panose="02040503050406030204" pitchFamily="18" charset="0"/>
                                </a:rPr>
                                <m:t>𝑟</m:t>
                              </m:r>
                            </m:sub>
                            <m:sup>
                              <m:r>
                                <a:rPr lang="en-US" altLang="zh-CN" sz="1100" b="0" i="1" smtClean="0">
                                  <a:latin typeface="Cambria Math" panose="02040503050406030204" pitchFamily="18" charset="0"/>
                                </a:rPr>
                                <m:t>𝐹</m:t>
                              </m:r>
                            </m:sup>
                          </m:sSubSup>
                          <m:r>
                            <a:rPr lang="en-US" altLang="zh-CN" sz="1100" b="0" i="1" smtClean="0">
                              <a:latin typeface="Cambria Math" panose="02040503050406030204" pitchFamily="18" charset="0"/>
                            </a:rPr>
                            <m:t> (</m:t>
                          </m:r>
                          <m:r>
                            <a:rPr lang="en-US" altLang="zh-CN" sz="1100" b="0" i="1" smtClean="0">
                              <a:latin typeface="Cambria Math" panose="02040503050406030204" pitchFamily="18" charset="0"/>
                            </a:rPr>
                            <m:t>𝑡</m:t>
                          </m:r>
                          <m:r>
                            <a:rPr lang="en-US" altLang="zh-CN" sz="1100" b="0" i="1" smtClean="0">
                              <a:latin typeface="Cambria Math" panose="02040503050406030204" pitchFamily="18" charset="0"/>
                            </a:rPr>
                            <m:t>)−</m:t>
                          </m:r>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𝑥</m:t>
                              </m:r>
                            </m:e>
                            <m:sub>
                              <m:r>
                                <a:rPr lang="en-US" altLang="zh-CN" sz="1100" b="0" i="1" smtClean="0">
                                  <a:latin typeface="Cambria Math" panose="02040503050406030204" pitchFamily="18" charset="0"/>
                                </a:rPr>
                                <m:t>𝑜</m:t>
                              </m:r>
                            </m:sub>
                            <m:sup>
                              <m:r>
                                <a:rPr lang="en-US" altLang="zh-CN" sz="1100" b="0" i="1" smtClean="0">
                                  <a:latin typeface="Cambria Math" panose="02040503050406030204" pitchFamily="18" charset="0"/>
                                </a:rPr>
                                <m:t>𝐹</m:t>
                              </m:r>
                            </m:sup>
                          </m:sSubSup>
                          <m:r>
                            <a:rPr lang="en-US" altLang="zh-CN" sz="1100" b="0" i="1" smtClean="0">
                              <a:latin typeface="Cambria Math" panose="02040503050406030204" pitchFamily="18" charset="0"/>
                            </a:rPr>
                            <m:t> (</m:t>
                          </m:r>
                          <m:r>
                            <a:rPr lang="en-US" altLang="zh-CN" sz="1100" b="0" i="1" smtClean="0">
                              <a:latin typeface="Cambria Math" panose="02040503050406030204" pitchFamily="18" charset="0"/>
                            </a:rPr>
                            <m:t>𝑡</m:t>
                          </m:r>
                          <m:r>
                            <a:rPr lang="en-US" altLang="zh-CN" sz="1100" b="0" i="1" smtClean="0">
                              <a:latin typeface="Cambria Math" panose="02040503050406030204" pitchFamily="18" charset="0"/>
                            </a:rPr>
                            <m:t>))2 </m:t>
                          </m:r>
                        </m:e>
                      </m:nary>
                    </m:oMath>
                  </m:oMathPara>
                </a14:m>
                <a:endParaRPr lang="zh-CN" altLang="en-US" sz="1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269670" y="5996198"/>
                <a:ext cx="1669944" cy="475964"/>
              </a:xfrm>
              <a:prstGeom prst="rect">
                <a:avLst/>
              </a:prstGeom>
              <a:blipFill>
                <a:blip r:embed="rId6"/>
                <a:stretch>
                  <a:fillRect l="-8759" t="-117949" b="-178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467015" y="5996198"/>
                <a:ext cx="1099660" cy="373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100" b="0" i="1" smtClean="0">
                              <a:latin typeface="Cambria Math" panose="02040503050406030204" pitchFamily="18" charset="0"/>
                            </a:rPr>
                          </m:ctrlPr>
                        </m:sSupPr>
                        <m:e>
                          <m:r>
                            <a:rPr lang="en-US" altLang="zh-CN" sz="1100" b="0" i="1" smtClean="0">
                              <a:latin typeface="Cambria Math" panose="02040503050406030204" pitchFamily="18" charset="0"/>
                            </a:rPr>
                            <m:t>𝑟𝑚𝑠</m:t>
                          </m:r>
                          <m:r>
                            <a:rPr lang="en-US" altLang="zh-CN" sz="1100" b="0" i="1" smtClean="0">
                              <a:latin typeface="Cambria Math" panose="02040503050406030204" pitchFamily="18" charset="0"/>
                            </a:rPr>
                            <m:t>_</m:t>
                          </m:r>
                          <m:r>
                            <a:rPr lang="en-US" altLang="zh-CN" sz="1100" b="0" i="1" smtClean="0">
                              <a:latin typeface="Cambria Math" panose="02040503050406030204" pitchFamily="18" charset="0"/>
                            </a:rPr>
                            <m:t>𝑟𝑎𝑡𝑖𝑜</m:t>
                          </m:r>
                        </m:e>
                        <m:sup>
                          <m:r>
                            <a:rPr lang="en-US" altLang="zh-CN" sz="1100" b="0" i="1" smtClean="0">
                              <a:latin typeface="Cambria Math" panose="02040503050406030204" pitchFamily="18" charset="0"/>
                            </a:rPr>
                            <m:t>𝐹</m:t>
                          </m:r>
                        </m:sup>
                      </m:sSup>
                      <m:r>
                        <a:rPr lang="en-US" altLang="zh-CN" sz="1100" b="0" i="1" smtClean="0">
                          <a:latin typeface="Cambria Math" panose="02040503050406030204" pitchFamily="18" charset="0"/>
                        </a:rPr>
                        <m:t>=</m:t>
                      </m:r>
                      <m:f>
                        <m:fPr>
                          <m:ctrlPr>
                            <a:rPr lang="en-US" altLang="zh-CN" sz="1100" b="0" i="1" smtClean="0">
                              <a:latin typeface="Cambria Math" panose="02040503050406030204" pitchFamily="18" charset="0"/>
                            </a:rPr>
                          </m:ctrlPr>
                        </m:fPr>
                        <m:num>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𝑉</m:t>
                              </m:r>
                            </m:e>
                            <m:sub>
                              <m:r>
                                <a:rPr lang="en-US" altLang="zh-CN" sz="1100" b="0" i="1" smtClean="0">
                                  <a:latin typeface="Cambria Math" panose="02040503050406030204" pitchFamily="18" charset="0"/>
                                </a:rPr>
                                <m:t>𝑚</m:t>
                              </m:r>
                            </m:sub>
                            <m:sup>
                              <m:r>
                                <a:rPr lang="en-US" altLang="zh-CN" sz="1100" b="0" i="1" smtClean="0">
                                  <a:latin typeface="Cambria Math" panose="02040503050406030204" pitchFamily="18" charset="0"/>
                                </a:rPr>
                                <m:t>𝐹</m:t>
                              </m:r>
                            </m:sup>
                          </m:sSubSup>
                        </m:num>
                        <m:den>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𝑉</m:t>
                              </m:r>
                            </m:e>
                            <m:sub>
                              <m:r>
                                <a:rPr lang="en-US" altLang="zh-CN" sz="1100" b="0" i="1" smtClean="0">
                                  <a:latin typeface="Cambria Math" panose="02040503050406030204" pitchFamily="18" charset="0"/>
                                </a:rPr>
                                <m:t>𝑟</m:t>
                              </m:r>
                            </m:sub>
                            <m:sup>
                              <m:r>
                                <a:rPr lang="en-US" altLang="zh-CN" sz="1100" b="0" i="1" smtClean="0">
                                  <a:latin typeface="Cambria Math" panose="02040503050406030204" pitchFamily="18" charset="0"/>
                                </a:rPr>
                                <m:t>𝐹</m:t>
                              </m:r>
                            </m:sup>
                          </m:sSubSup>
                        </m:den>
                      </m:f>
                    </m:oMath>
                  </m:oMathPara>
                </a14:m>
                <a:endParaRPr lang="zh-CN" altLang="en-US" sz="1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6467015" y="5996198"/>
                <a:ext cx="1099660" cy="373692"/>
              </a:xfrm>
              <a:prstGeom prst="rect">
                <a:avLst/>
              </a:prstGeom>
              <a:blipFill>
                <a:blip r:embed="rId7"/>
                <a:stretch>
                  <a:fillRect l="-1111" r="-1111" b="-6557"/>
                </a:stretch>
              </a:blipFill>
            </p:spPr>
            <p:txBody>
              <a:bodyPr/>
              <a:lstStyle/>
              <a:p>
                <a:r>
                  <a:rPr lang="zh-CN" altLang="en-US">
                    <a:noFill/>
                  </a:rPr>
                  <a:t> </a:t>
                </a:r>
              </a:p>
            </p:txBody>
          </p:sp>
        </mc:Fallback>
      </mc:AlternateContent>
      <p:sp>
        <p:nvSpPr>
          <p:cNvPr id="9" name="文本框 8"/>
          <p:cNvSpPr txBox="1"/>
          <p:nvPr/>
        </p:nvSpPr>
        <p:spPr>
          <a:xfrm>
            <a:off x="2376718" y="338435"/>
            <a:ext cx="7558871" cy="646331"/>
          </a:xfrm>
          <a:prstGeom prst="rect">
            <a:avLst/>
          </a:prstGeom>
          <a:noFill/>
        </p:spPr>
        <p:txBody>
          <a:bodyPr wrap="square" rtlCol="0">
            <a:spAutoFit/>
          </a:bodyPr>
          <a:lstStyle/>
          <a:p>
            <a:pPr algn="ctr"/>
            <a:r>
              <a:rPr lang="zh-CN" altLang="en-US" sz="3600" dirty="0" smtClean="0">
                <a:latin typeface="华文新魏" panose="02010800040101010101" pitchFamily="2" charset="-122"/>
                <a:ea typeface="华文新魏" panose="02010800040101010101" pitchFamily="2" charset="-122"/>
              </a:rPr>
              <a:t>静态参数优化与实时参数调整</a:t>
            </a:r>
            <a:r>
              <a:rPr lang="zh-CN" altLang="en-US" sz="3600" dirty="0">
                <a:latin typeface="华文新魏" panose="02010800040101010101" pitchFamily="2" charset="-122"/>
                <a:ea typeface="华文新魏" panose="02010800040101010101" pitchFamily="2" charset="-122"/>
              </a:rPr>
              <a:t>对比</a:t>
            </a:r>
          </a:p>
        </p:txBody>
      </p:sp>
      <p:sp>
        <p:nvSpPr>
          <p:cNvPr id="10" name="灯片编号占位符 9"/>
          <p:cNvSpPr>
            <a:spLocks noGrp="1"/>
          </p:cNvSpPr>
          <p:nvPr>
            <p:ph type="sldNum" sz="quarter" idx="12"/>
          </p:nvPr>
        </p:nvSpPr>
        <p:spPr/>
        <p:txBody>
          <a:bodyPr/>
          <a:lstStyle/>
          <a:p>
            <a:fld id="{02195B58-EB0A-42EF-B8D2-8C7B8F38C0F8}" type="slidenum">
              <a:rPr lang="zh-CN" altLang="en-US" smtClean="0"/>
              <a:t>26</a:t>
            </a:fld>
            <a:endParaRPr lang="zh-CN" altLang="en-US"/>
          </a:p>
        </p:txBody>
      </p:sp>
    </p:spTree>
    <p:extLst>
      <p:ext uri="{BB962C8B-B14F-4D97-AF65-F5344CB8AC3E}">
        <p14:creationId xmlns:p14="http://schemas.microsoft.com/office/powerpoint/2010/main" val="29514607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34189" y="1239070"/>
            <a:ext cx="5371547" cy="5060031"/>
          </a:xfrm>
          <a:prstGeom prst="rect">
            <a:avLst/>
          </a:prstGeom>
        </p:spPr>
      </p:pic>
      <p:pic>
        <p:nvPicPr>
          <p:cNvPr id="4" name="图片 3"/>
          <p:cNvPicPr>
            <a:picLocks noChangeAspect="1"/>
          </p:cNvPicPr>
          <p:nvPr/>
        </p:nvPicPr>
        <p:blipFill>
          <a:blip r:embed="rId3"/>
          <a:stretch>
            <a:fillRect/>
          </a:stretch>
        </p:blipFill>
        <p:spPr>
          <a:xfrm>
            <a:off x="5959642" y="1525502"/>
            <a:ext cx="5790555" cy="4014035"/>
          </a:xfrm>
          <a:prstGeom prst="rect">
            <a:avLst/>
          </a:prstGeom>
        </p:spPr>
      </p:pic>
      <p:sp>
        <p:nvSpPr>
          <p:cNvPr id="5" name="文本框 4"/>
          <p:cNvSpPr txBox="1"/>
          <p:nvPr/>
        </p:nvSpPr>
        <p:spPr>
          <a:xfrm>
            <a:off x="8021053" y="5681298"/>
            <a:ext cx="343301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H.-Y. </a:t>
            </a:r>
            <a:r>
              <a:rPr lang="en-US" altLang="zh-CN" dirty="0" smtClean="0">
                <a:latin typeface="Times New Roman" panose="02020603050405020304" pitchFamily="18" charset="0"/>
                <a:cs typeface="Times New Roman" panose="02020603050405020304" pitchFamily="18" charset="0"/>
              </a:rPr>
              <a:t>Ma et al. (2015)</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368697" y="456674"/>
            <a:ext cx="7558871" cy="646331"/>
          </a:xfrm>
          <a:prstGeom prst="rect">
            <a:avLst/>
          </a:prstGeom>
          <a:noFill/>
        </p:spPr>
        <p:txBody>
          <a:bodyPr wrap="square" rtlCol="0">
            <a:spAutoFit/>
          </a:bodyPr>
          <a:lstStyle/>
          <a:p>
            <a:pPr algn="ctr"/>
            <a:r>
              <a:rPr lang="zh-CN" altLang="en-US" sz="3600" dirty="0" smtClean="0">
                <a:latin typeface="华文新魏" panose="02010800040101010101" pitchFamily="2" charset="-122"/>
                <a:ea typeface="华文新魏" panose="02010800040101010101" pitchFamily="2" charset="-122"/>
              </a:rPr>
              <a:t>基于</a:t>
            </a:r>
            <a:r>
              <a:rPr lang="en-US" altLang="zh-CN" sz="3600" dirty="0" smtClean="0">
                <a:latin typeface="华文新魏" panose="02010800040101010101" pitchFamily="2" charset="-122"/>
                <a:ea typeface="华文新魏" panose="02010800040101010101" pitchFamily="2" charset="-122"/>
              </a:rPr>
              <a:t>CAPT</a:t>
            </a:r>
            <a:r>
              <a:rPr lang="zh-CN" altLang="en-US" sz="3600" dirty="0" smtClean="0">
                <a:latin typeface="华文新魏" panose="02010800040101010101" pitchFamily="2" charset="-122"/>
                <a:ea typeface="华文新魏" panose="02010800040101010101" pitchFamily="2" charset="-122"/>
              </a:rPr>
              <a:t>的耦合气候模式偏差分析</a:t>
            </a:r>
            <a:endParaRPr lang="zh-CN" altLang="en-US" sz="3600" dirty="0">
              <a:latin typeface="华文新魏" panose="02010800040101010101" pitchFamily="2" charset="-122"/>
              <a:ea typeface="华文新魏" panose="02010800040101010101" pitchFamily="2" charset="-122"/>
            </a:endParaRPr>
          </a:p>
        </p:txBody>
      </p:sp>
      <p:sp>
        <p:nvSpPr>
          <p:cNvPr id="7" name="灯片编号占位符 6"/>
          <p:cNvSpPr>
            <a:spLocks noGrp="1"/>
          </p:cNvSpPr>
          <p:nvPr>
            <p:ph type="sldNum" sz="quarter" idx="12"/>
          </p:nvPr>
        </p:nvSpPr>
        <p:spPr/>
        <p:txBody>
          <a:bodyPr/>
          <a:lstStyle/>
          <a:p>
            <a:fld id="{02195B58-EB0A-42EF-B8D2-8C7B8F38C0F8}" type="slidenum">
              <a:rPr lang="zh-CN" altLang="en-US" smtClean="0"/>
              <a:t>27</a:t>
            </a:fld>
            <a:endParaRPr lang="zh-CN" altLang="en-US"/>
          </a:p>
        </p:txBody>
      </p:sp>
    </p:spTree>
    <p:extLst>
      <p:ext uri="{BB962C8B-B14F-4D97-AF65-F5344CB8AC3E}">
        <p14:creationId xmlns:p14="http://schemas.microsoft.com/office/powerpoint/2010/main" val="421583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2195B58-EB0A-42EF-B8D2-8C7B8F38C0F8}" type="slidenum">
              <a:rPr lang="zh-CN" altLang="en-US" smtClean="0"/>
              <a:t>28</a:t>
            </a:fld>
            <a:endParaRPr lang="zh-CN" altLang="en-US"/>
          </a:p>
        </p:txBody>
      </p:sp>
      <p:sp>
        <p:nvSpPr>
          <p:cNvPr id="3" name="文本框 2"/>
          <p:cNvSpPr txBox="1"/>
          <p:nvPr/>
        </p:nvSpPr>
        <p:spPr>
          <a:xfrm>
            <a:off x="1231232" y="2121568"/>
            <a:ext cx="9950115" cy="830997"/>
          </a:xfrm>
          <a:prstGeom prst="rect">
            <a:avLst/>
          </a:prstGeom>
          <a:noFill/>
        </p:spPr>
        <p:txBody>
          <a:bodyPr wrap="square" rtlCol="0">
            <a:spAutoFit/>
          </a:bodyPr>
          <a:lstStyle/>
          <a:p>
            <a:pPr algn="ctr"/>
            <a:r>
              <a:rPr lang="zh-CN" altLang="en-US" sz="4800" dirty="0" smtClean="0">
                <a:latin typeface="华文新魏" panose="02010800040101010101" pitchFamily="2" charset="-122"/>
                <a:ea typeface="华文新魏" panose="02010800040101010101" pitchFamily="2" charset="-122"/>
              </a:rPr>
              <a:t>谢谢大家，请批评指正！</a:t>
            </a:r>
            <a:endParaRPr lang="zh-CN" altLang="en-US" sz="4800" dirty="0">
              <a:latin typeface="华文新魏" panose="02010800040101010101" pitchFamily="2" charset="-122"/>
              <a:ea typeface="华文新魏" panose="02010800040101010101" pitchFamily="2" charset="-122"/>
            </a:endParaRPr>
          </a:p>
        </p:txBody>
      </p:sp>
      <p:sp>
        <p:nvSpPr>
          <p:cNvPr id="4" name="文本框 3"/>
          <p:cNvSpPr txBox="1"/>
          <p:nvPr/>
        </p:nvSpPr>
        <p:spPr>
          <a:xfrm>
            <a:off x="3475120" y="4174958"/>
            <a:ext cx="5462337" cy="369332"/>
          </a:xfrm>
          <a:prstGeom prst="rect">
            <a:avLst/>
          </a:prstGeom>
          <a:noFill/>
        </p:spPr>
        <p:txBody>
          <a:bodyPr wrap="square" rtlCol="0">
            <a:spAutoFit/>
          </a:bodyPr>
          <a:lstStyle/>
          <a:p>
            <a:pPr algn="ctr"/>
            <a:r>
              <a:rPr lang="zh-CN" altLang="en-US" dirty="0" smtClean="0">
                <a:latin typeface="华文新魏" panose="02010800040101010101" pitchFamily="2" charset="-122"/>
                <a:ea typeface="华文新魏" panose="02010800040101010101" pitchFamily="2" charset="-122"/>
              </a:rPr>
              <a:t>吴利 </a:t>
            </a:r>
            <a:r>
              <a:rPr lang="en-US" altLang="zh-CN" dirty="0" smtClean="0">
                <a:latin typeface="华文新魏" panose="02010800040101010101" pitchFamily="2" charset="-122"/>
                <a:ea typeface="华文新魏" panose="02010800040101010101" pitchFamily="2" charset="-122"/>
              </a:rPr>
              <a:t>2018/12/02</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444215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38941" y="322675"/>
            <a:ext cx="9985829" cy="1138773"/>
          </a:xfrm>
          <a:prstGeom prst="rect">
            <a:avLst/>
          </a:prstGeom>
          <a:noFill/>
        </p:spPr>
        <p:txBody>
          <a:bodyPr wrap="square" rtlCol="0">
            <a:spAutoFit/>
          </a:bodyPr>
          <a:lstStyle/>
          <a:p>
            <a:pPr algn="ctr"/>
            <a:r>
              <a:rPr lang="zh-CN" altLang="en-US" sz="3600" dirty="0" smtClean="0">
                <a:latin typeface="华文新魏" panose="02010800040101010101" pitchFamily="2" charset="-122"/>
                <a:ea typeface="华文新魏" panose="02010800040101010101" pitchFamily="2" charset="-122"/>
              </a:rPr>
              <a:t>地球</a:t>
            </a:r>
            <a:r>
              <a:rPr lang="zh-CN" altLang="en-US" sz="3600" dirty="0">
                <a:latin typeface="华文新魏" panose="02010800040101010101" pitchFamily="2" charset="-122"/>
                <a:ea typeface="华文新魏" panose="02010800040101010101" pitchFamily="2" charset="-122"/>
              </a:rPr>
              <a:t>系统模式概述</a:t>
            </a:r>
            <a:endParaRPr lang="en-US" altLang="zh-CN" sz="3600" dirty="0">
              <a:latin typeface="华文新魏" panose="02010800040101010101" pitchFamily="2" charset="-122"/>
              <a:ea typeface="华文新魏" panose="02010800040101010101" pitchFamily="2" charset="-122"/>
            </a:endParaRPr>
          </a:p>
          <a:p>
            <a:pPr algn="ctr"/>
            <a:endParaRPr lang="zh-CN" altLang="en-US" sz="3200" dirty="0">
              <a:latin typeface="微软雅黑" panose="020B0503020204020204" pitchFamily="34" charset="-122"/>
              <a:ea typeface="微软雅黑" panose="020B0503020204020204" pitchFamily="34" charset="-122"/>
            </a:endParaRPr>
          </a:p>
        </p:txBody>
      </p:sp>
      <p:pic>
        <p:nvPicPr>
          <p:cNvPr id="7" name="Picture 2" descr="D:\hpc\TsingHpc\开题\拟合\拟合\C0-KE-metr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986" y="4532041"/>
            <a:ext cx="4562706" cy="18734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25"/>
          <p:cNvGrpSpPr/>
          <p:nvPr/>
        </p:nvGrpSpPr>
        <p:grpSpPr>
          <a:xfrm>
            <a:off x="1038753" y="3433969"/>
            <a:ext cx="4943847" cy="2976468"/>
            <a:chOff x="407368" y="2852936"/>
            <a:chExt cx="6397489" cy="3600400"/>
          </a:xfrm>
        </p:grpSpPr>
        <p:sp>
          <p:nvSpPr>
            <p:cNvPr id="9" name="椭圆 8"/>
            <p:cNvSpPr/>
            <p:nvPr/>
          </p:nvSpPr>
          <p:spPr>
            <a:xfrm>
              <a:off x="3150236" y="4043733"/>
              <a:ext cx="1296144" cy="1008112"/>
            </a:xfrm>
            <a:prstGeom prst="ellipse">
              <a:avLst/>
            </a:prstGeom>
            <a:solidFill>
              <a:srgbClr val="7030A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CPL</a:t>
              </a:r>
              <a:endParaRPr lang="zh-CN" altLang="en-US" dirty="0"/>
            </a:p>
          </p:txBody>
        </p:sp>
        <p:pic>
          <p:nvPicPr>
            <p:cNvPr id="10" name="Picture 3" descr="D:\hpc\TsingHpc\UQ\workflow\csm概念图\atm\QQ截图201303062107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61" y="2852936"/>
              <a:ext cx="2438155"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hpc\TsingHpc\UQ\workflow\csm概念图\atm\QQ截图201303062108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59" y="3119061"/>
              <a:ext cx="2438157" cy="11598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D:\hpc\TsingHpc\UQ\workflow\csm概念图\atm\QQ截图201303062108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69" y="3322981"/>
              <a:ext cx="2465947" cy="12362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hpc\TsingHpc\UQ\workflow\csm概念图\lnd\set2_ANN_FSN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17" y="4653370"/>
              <a:ext cx="2649695" cy="12476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D:\hpc\TsingHpc\UQ\workflow\csm概念图\lnd\set2_ANN_H2OSNO.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214" y="4897079"/>
              <a:ext cx="2665522" cy="12613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hpc\TsingHpc\UQ\workflow\csm概念图\lnd\set2_ANN_SNOWDP_CMC.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368" y="5210448"/>
              <a:ext cx="2678364" cy="1242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hpc\TsingHpc\UQ\workflow\csm概念图\ocn\QQ截图201303062230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7901" y="2876960"/>
              <a:ext cx="2111553" cy="7688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D:\hpc\TsingHpc\UQ\workflow\csm概念图\ocn\Image00008acc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5953" y="3164992"/>
              <a:ext cx="2188904" cy="14161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D:\hpc\TsingHpc\UQ\workflow\csm概念图\ocn\set5_ANN_SST_HADISST_obsc.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6019" y="3453023"/>
              <a:ext cx="2068773" cy="11281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D:\hpc\TsingHpc\UQ\workflow\csm概念图\ice\ice_area.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55840" y="4767449"/>
              <a:ext cx="1647316" cy="15206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连接符 19"/>
            <p:cNvCxnSpPr>
              <a:stCxn id="9" idx="1"/>
              <a:endCxn id="12" idx="3"/>
            </p:cNvCxnSpPr>
            <p:nvPr/>
          </p:nvCxnSpPr>
          <p:spPr>
            <a:xfrm flipH="1" flipV="1">
              <a:off x="2941716" y="3941102"/>
              <a:ext cx="398337" cy="25026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直接连接符 20"/>
            <p:cNvCxnSpPr>
              <a:stCxn id="9" idx="7"/>
              <a:endCxn id="17" idx="1"/>
            </p:cNvCxnSpPr>
            <p:nvPr/>
          </p:nvCxnSpPr>
          <p:spPr>
            <a:xfrm flipV="1">
              <a:off x="4256565" y="3873060"/>
              <a:ext cx="359389" cy="318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直接连接符 21"/>
            <p:cNvCxnSpPr>
              <a:stCxn id="13" idx="3"/>
              <a:endCxn id="9" idx="3"/>
            </p:cNvCxnSpPr>
            <p:nvPr/>
          </p:nvCxnSpPr>
          <p:spPr>
            <a:xfrm flipV="1">
              <a:off x="3083512" y="4904210"/>
              <a:ext cx="256541" cy="372976"/>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直接连接符 22"/>
            <p:cNvCxnSpPr>
              <a:endCxn id="9" idx="5"/>
            </p:cNvCxnSpPr>
            <p:nvPr/>
          </p:nvCxnSpPr>
          <p:spPr>
            <a:xfrm flipH="1" flipV="1">
              <a:off x="4256565" y="4904210"/>
              <a:ext cx="359389" cy="469006"/>
            </a:xfrm>
            <a:prstGeom prst="line">
              <a:avLst/>
            </a:prstGeom>
          </p:spPr>
          <p:style>
            <a:lnRef idx="3">
              <a:schemeClr val="accent6"/>
            </a:lnRef>
            <a:fillRef idx="0">
              <a:schemeClr val="accent6"/>
            </a:fillRef>
            <a:effectRef idx="2">
              <a:schemeClr val="accent6"/>
            </a:effectRef>
            <a:fontRef idx="minor">
              <a:schemeClr val="tx1"/>
            </a:fontRef>
          </p:style>
        </p:cxnSp>
        <p:sp>
          <p:nvSpPr>
            <p:cNvPr id="24" name="TextBox 18"/>
            <p:cNvSpPr txBox="1"/>
            <p:nvPr/>
          </p:nvSpPr>
          <p:spPr>
            <a:xfrm>
              <a:off x="2982654" y="3226730"/>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大气</a:t>
              </a:r>
              <a:endParaRPr lang="zh-CN" altLang="en-US" dirty="0">
                <a:latin typeface="华文新魏" panose="02010800040101010101" pitchFamily="2" charset="-122"/>
                <a:ea typeface="华文新魏" panose="02010800040101010101" pitchFamily="2" charset="-122"/>
              </a:endParaRPr>
            </a:p>
          </p:txBody>
        </p:sp>
        <p:sp>
          <p:nvSpPr>
            <p:cNvPr id="25" name="TextBox 19"/>
            <p:cNvSpPr txBox="1"/>
            <p:nvPr/>
          </p:nvSpPr>
          <p:spPr>
            <a:xfrm>
              <a:off x="3883104" y="3212977"/>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海洋</a:t>
              </a:r>
              <a:endParaRPr lang="zh-CN" altLang="en-US" dirty="0">
                <a:latin typeface="华文新魏" panose="02010800040101010101" pitchFamily="2" charset="-122"/>
                <a:ea typeface="华文新魏" panose="02010800040101010101" pitchFamily="2" charset="-122"/>
              </a:endParaRPr>
            </a:p>
          </p:txBody>
        </p:sp>
        <p:sp>
          <p:nvSpPr>
            <p:cNvPr id="26" name="TextBox 20"/>
            <p:cNvSpPr txBox="1"/>
            <p:nvPr/>
          </p:nvSpPr>
          <p:spPr>
            <a:xfrm>
              <a:off x="3168306" y="5485381"/>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陆面</a:t>
              </a:r>
              <a:endParaRPr lang="zh-CN" altLang="en-US" dirty="0">
                <a:latin typeface="华文新魏" panose="02010800040101010101" pitchFamily="2" charset="-122"/>
                <a:ea typeface="华文新魏" panose="02010800040101010101" pitchFamily="2" charset="-122"/>
              </a:endParaRPr>
            </a:p>
          </p:txBody>
        </p:sp>
        <p:sp>
          <p:nvSpPr>
            <p:cNvPr id="27" name="TextBox 21"/>
            <p:cNvSpPr txBox="1"/>
            <p:nvPr/>
          </p:nvSpPr>
          <p:spPr>
            <a:xfrm>
              <a:off x="3990610" y="5518973"/>
              <a:ext cx="714797" cy="781816"/>
            </a:xfrm>
            <a:prstGeom prst="rect">
              <a:avLst/>
            </a:prstGeom>
            <a:noFill/>
          </p:spPr>
          <p:txBody>
            <a:bodyPr wrap="square" rtlCol="0">
              <a:spAutoFit/>
            </a:bodyPr>
            <a:lstStyle/>
            <a:p>
              <a:r>
                <a:rPr lang="zh-CN" altLang="en-US" dirty="0" smtClean="0">
                  <a:latin typeface="华文新魏" panose="02010800040101010101" pitchFamily="2" charset="-122"/>
                  <a:ea typeface="华文新魏" panose="02010800040101010101" pitchFamily="2" charset="-122"/>
                </a:rPr>
                <a:t>海冰</a:t>
              </a:r>
              <a:endParaRPr lang="zh-CN" altLang="en-US" dirty="0">
                <a:latin typeface="华文新魏" panose="02010800040101010101" pitchFamily="2" charset="-122"/>
                <a:ea typeface="华文新魏" panose="02010800040101010101" pitchFamily="2" charset="-122"/>
              </a:endParaRPr>
            </a:p>
          </p:txBody>
        </p:sp>
      </p:grpSp>
      <p:sp>
        <p:nvSpPr>
          <p:cNvPr id="29" name="矩形 28"/>
          <p:cNvSpPr/>
          <p:nvPr/>
        </p:nvSpPr>
        <p:spPr>
          <a:xfrm rot="5400000">
            <a:off x="5855731" y="2455412"/>
            <a:ext cx="2954655" cy="400110"/>
          </a:xfrm>
          <a:prstGeom prst="rect">
            <a:avLst/>
          </a:prstGeom>
        </p:spPr>
        <p:txBody>
          <a:bodyPr wrap="none">
            <a:spAutoFit/>
          </a:bodyPr>
          <a:lstStyle/>
          <a:p>
            <a:r>
              <a:rPr lang="zh-CN" altLang="en-US" sz="2000" dirty="0" smtClean="0">
                <a:latin typeface="华文新魏" panose="02010800040101010101" pitchFamily="2" charset="-122"/>
                <a:ea typeface="华文新魏" panose="02010800040101010101" pitchFamily="2" charset="-122"/>
              </a:rPr>
              <a:t>不同模拟的温度差别</a:t>
            </a:r>
            <a:r>
              <a:rPr lang="zh-CN" altLang="en-US" sz="1200" dirty="0" smtClean="0">
                <a:latin typeface="+mn-ea"/>
                <a:cs typeface="Times New Roman" panose="02020603050405020304" pitchFamily="18" charset="0"/>
              </a:rPr>
              <a:t>（℃）</a:t>
            </a:r>
            <a:endParaRPr lang="zh-CN" altLang="en-US" sz="1200" dirty="0">
              <a:latin typeface="+mn-ea"/>
              <a:cs typeface="Times New Roman" panose="02020603050405020304" pitchFamily="18" charset="0"/>
            </a:endParaRPr>
          </a:p>
        </p:txBody>
      </p:sp>
      <p:graphicFrame>
        <p:nvGraphicFramePr>
          <p:cNvPr id="30" name="图表 29"/>
          <p:cNvGraphicFramePr/>
          <p:nvPr>
            <p:extLst/>
          </p:nvPr>
        </p:nvGraphicFramePr>
        <p:xfrm>
          <a:off x="7437380" y="1395877"/>
          <a:ext cx="3270752" cy="2769356"/>
        </p:xfrm>
        <a:graphic>
          <a:graphicData uri="http://schemas.openxmlformats.org/drawingml/2006/chart">
            <c:chart xmlns:c="http://schemas.openxmlformats.org/drawingml/2006/chart" xmlns:r="http://schemas.openxmlformats.org/officeDocument/2006/relationships" r:id="rId13"/>
          </a:graphicData>
        </a:graphic>
      </p:graphicFrame>
      <p:sp>
        <p:nvSpPr>
          <p:cNvPr id="31" name="矩形 30"/>
          <p:cNvSpPr/>
          <p:nvPr/>
        </p:nvSpPr>
        <p:spPr>
          <a:xfrm>
            <a:off x="8348331" y="3995006"/>
            <a:ext cx="1415772" cy="338554"/>
          </a:xfrm>
          <a:prstGeom prst="rect">
            <a:avLst/>
          </a:prstGeom>
        </p:spPr>
        <p:txBody>
          <a:bodyPr wrap="none">
            <a:spAutoFit/>
          </a:bodyPr>
          <a:lstStyle/>
          <a:p>
            <a:r>
              <a:rPr lang="zh-CN" altLang="en-US" sz="1600" dirty="0" smtClean="0">
                <a:latin typeface="华文新魏" panose="02010800040101010101" pitchFamily="2" charset="-122"/>
                <a:ea typeface="华文新魏" panose="02010800040101010101" pitchFamily="2" charset="-122"/>
              </a:rPr>
              <a:t>不同模拟场景</a:t>
            </a:r>
            <a:endParaRPr lang="zh-CN" altLang="en-US" sz="1600" dirty="0">
              <a:latin typeface="华文新魏" panose="02010800040101010101" pitchFamily="2" charset="-122"/>
              <a:ea typeface="华文新魏" panose="02010800040101010101" pitchFamily="2" charset="-122"/>
            </a:endParaRPr>
          </a:p>
        </p:txBody>
      </p:sp>
      <p:sp>
        <p:nvSpPr>
          <p:cNvPr id="32" name="矩形 31"/>
          <p:cNvSpPr/>
          <p:nvPr/>
        </p:nvSpPr>
        <p:spPr>
          <a:xfrm>
            <a:off x="10110337" y="1666610"/>
            <a:ext cx="430974" cy="18942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990587" y="1157741"/>
            <a:ext cx="6096000" cy="1938992"/>
          </a:xfrm>
          <a:prstGeom prst="rect">
            <a:avLst/>
          </a:prstGeom>
        </p:spPr>
        <p:txBody>
          <a:bodyPr>
            <a:spAutoFit/>
          </a:bodyPr>
          <a:lstStyle/>
          <a:p>
            <a:r>
              <a:rPr lang="zh-CN" altLang="en-US" sz="2400" dirty="0" smtClean="0">
                <a:solidFill>
                  <a:srgbClr val="FF0000"/>
                </a:solidFill>
                <a:latin typeface="华文新魏" panose="02010800040101010101" pitchFamily="2" charset="-122"/>
                <a:ea typeface="华文新魏" panose="02010800040101010101" pitchFamily="2" charset="-122"/>
              </a:rPr>
              <a:t>什么是地球系统模式？它有什么特点？</a:t>
            </a:r>
            <a:endParaRPr lang="en-US" altLang="zh-CN" sz="2400" dirty="0" smtClean="0">
              <a:solidFill>
                <a:srgbClr val="FF0000"/>
              </a:solidFill>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数学</a:t>
            </a:r>
            <a:r>
              <a:rPr lang="zh-CN" altLang="en-US" sz="2400" dirty="0">
                <a:latin typeface="华文新魏" panose="02010800040101010101" pitchFamily="2" charset="-122"/>
                <a:ea typeface="华文新魏" panose="02010800040101010101" pitchFamily="2" charset="-122"/>
              </a:rPr>
              <a:t>物理模型</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运行一次需要极高的时间和计算开销 </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强非线性，强非光滑，多峰</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重要的高性能计算应用之一</a:t>
            </a:r>
            <a:endParaRPr lang="en-US" altLang="zh-CN" sz="2400" dirty="0">
              <a:latin typeface="华文新魏" panose="02010800040101010101" pitchFamily="2" charset="-122"/>
              <a:ea typeface="华文新魏" panose="02010800040101010101" pitchFamily="2" charset="-122"/>
            </a:endParaRPr>
          </a:p>
        </p:txBody>
      </p:sp>
      <p:sp>
        <p:nvSpPr>
          <p:cNvPr id="2" name="灯片编号占位符 1"/>
          <p:cNvSpPr>
            <a:spLocks noGrp="1"/>
          </p:cNvSpPr>
          <p:nvPr>
            <p:ph type="sldNum" sz="quarter" idx="12"/>
          </p:nvPr>
        </p:nvSpPr>
        <p:spPr/>
        <p:txBody>
          <a:bodyPr/>
          <a:lstStyle/>
          <a:p>
            <a:fld id="{02195B58-EB0A-42EF-B8D2-8C7B8F38C0F8}" type="slidenum">
              <a:rPr lang="zh-CN" altLang="en-US" smtClean="0"/>
              <a:t>3</a:t>
            </a:fld>
            <a:endParaRPr lang="zh-CN" altLang="en-US"/>
          </a:p>
        </p:txBody>
      </p:sp>
    </p:spTree>
    <p:extLst>
      <p:ext uri="{BB962C8B-B14F-4D97-AF65-F5344CB8AC3E}">
        <p14:creationId xmlns:p14="http://schemas.microsoft.com/office/powerpoint/2010/main" val="8788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62106" y="1102088"/>
            <a:ext cx="7382896" cy="5139373"/>
          </a:xfrm>
          <a:prstGeom prst="rect">
            <a:avLst/>
          </a:prstGeom>
        </p:spPr>
      </p:pic>
      <p:sp>
        <p:nvSpPr>
          <p:cNvPr id="5" name="文本框 4"/>
          <p:cNvSpPr txBox="1"/>
          <p:nvPr/>
        </p:nvSpPr>
        <p:spPr>
          <a:xfrm>
            <a:off x="732062" y="5001922"/>
            <a:ext cx="6552583" cy="646331"/>
          </a:xfrm>
          <a:prstGeom prst="rect">
            <a:avLst/>
          </a:prstGeom>
          <a:noFill/>
        </p:spPr>
        <p:txBody>
          <a:bodyPr wrap="square" rtlCol="0">
            <a:spAutoFit/>
          </a:bodyPr>
          <a:lstStyle/>
          <a:p>
            <a:r>
              <a:rPr lang="zh-CN" altLang="en-US" dirty="0" smtClean="0">
                <a:solidFill>
                  <a:srgbClr val="FF0000"/>
                </a:solidFill>
                <a:latin typeface="华文新魏" panose="02010800040101010101" pitchFamily="2" charset="-122"/>
                <a:ea typeface="华文新魏" panose="02010800040101010101" pitchFamily="2" charset="-122"/>
              </a:rPr>
              <a:t>在地球系统模式中，三步参数优化框架所确定的参数比默认参数的总体性能提高了</a:t>
            </a:r>
            <a:r>
              <a:rPr lang="en-US" altLang="zh-CN" dirty="0" smtClean="0">
                <a:solidFill>
                  <a:srgbClr val="FF0000"/>
                </a:solidFill>
                <a:latin typeface="华文新魏" panose="02010800040101010101" pitchFamily="2" charset="-122"/>
                <a:ea typeface="华文新魏" panose="02010800040101010101" pitchFamily="2" charset="-122"/>
              </a:rPr>
              <a:t>9%</a:t>
            </a:r>
            <a:r>
              <a:rPr lang="zh-CN" altLang="en-US" dirty="0" smtClean="0">
                <a:solidFill>
                  <a:srgbClr val="FF0000"/>
                </a:solidFill>
                <a:latin typeface="华文新魏" panose="02010800040101010101" pitchFamily="2" charset="-122"/>
                <a:ea typeface="华文新魏" panose="02010800040101010101" pitchFamily="2" charset="-122"/>
              </a:rPr>
              <a:t>，极大的改善了模式的模拟能力。</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6" name="文本框 5"/>
          <p:cNvSpPr txBox="1"/>
          <p:nvPr/>
        </p:nvSpPr>
        <p:spPr>
          <a:xfrm>
            <a:off x="2307771" y="384629"/>
            <a:ext cx="7910286" cy="646331"/>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地球系统模式多步参数估计方法</a:t>
            </a:r>
          </a:p>
        </p:txBody>
      </p:sp>
      <p:grpSp>
        <p:nvGrpSpPr>
          <p:cNvPr id="7" name="组 10"/>
          <p:cNvGrpSpPr/>
          <p:nvPr/>
        </p:nvGrpSpPr>
        <p:grpSpPr>
          <a:xfrm>
            <a:off x="290904" y="1552307"/>
            <a:ext cx="5239658" cy="2969254"/>
            <a:chOff x="4218250" y="1867850"/>
            <a:chExt cx="8352928" cy="4189041"/>
          </a:xfrm>
        </p:grpSpPr>
        <p:sp>
          <p:nvSpPr>
            <p:cNvPr id="8" name="矩形 7"/>
            <p:cNvSpPr/>
            <p:nvPr/>
          </p:nvSpPr>
          <p:spPr>
            <a:xfrm>
              <a:off x="4661382" y="1867850"/>
              <a:ext cx="7405740" cy="393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图表 3"/>
            <p:cNvGraphicFramePr/>
            <p:nvPr>
              <p:extLst>
                <p:ext uri="{D42A27DB-BD31-4B8C-83A1-F6EECF244321}">
                  <p14:modId xmlns:p14="http://schemas.microsoft.com/office/powerpoint/2010/main" val="3509503793"/>
                </p:ext>
              </p:extLst>
            </p:nvPr>
          </p:nvGraphicFramePr>
          <p:xfrm>
            <a:off x="4218250" y="1992891"/>
            <a:ext cx="8352928"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 name="灯片编号占位符 2"/>
          <p:cNvSpPr>
            <a:spLocks noGrp="1"/>
          </p:cNvSpPr>
          <p:nvPr>
            <p:ph type="sldNum" sz="quarter" idx="12"/>
          </p:nvPr>
        </p:nvSpPr>
        <p:spPr/>
        <p:txBody>
          <a:bodyPr/>
          <a:lstStyle/>
          <a:p>
            <a:fld id="{02195B58-EB0A-42EF-B8D2-8C7B8F38C0F8}" type="slidenum">
              <a:rPr lang="zh-CN" altLang="en-US" smtClean="0"/>
              <a:t>4</a:t>
            </a:fld>
            <a:endParaRPr lang="zh-CN" altLang="en-US"/>
          </a:p>
        </p:txBody>
      </p:sp>
    </p:spTree>
    <p:extLst>
      <p:ext uri="{BB962C8B-B14F-4D97-AF65-F5344CB8AC3E}">
        <p14:creationId xmlns:p14="http://schemas.microsoft.com/office/powerpoint/2010/main" val="324973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1044" y="276162"/>
            <a:ext cx="6401112" cy="646331"/>
          </a:xfrm>
          <a:prstGeom prst="rect">
            <a:avLst/>
          </a:prstGeom>
        </p:spPr>
        <p:txBody>
          <a:bodyPr wrap="none">
            <a:spAutoFit/>
          </a:bodyPr>
          <a:lstStyle/>
          <a:p>
            <a:pPr algn="ctr"/>
            <a:r>
              <a:rPr lang="zh-CN" altLang="en-US" sz="3600" dirty="0">
                <a:latin typeface="华文新魏" panose="02010800040101010101" pitchFamily="2" charset="-122"/>
                <a:ea typeface="华文新魏" panose="02010800040101010101" pitchFamily="2" charset="-122"/>
              </a:rPr>
              <a:t>基于</a:t>
            </a:r>
            <a:r>
              <a:rPr lang="en-US" altLang="zh-CN" sz="3600" dirty="0">
                <a:latin typeface="华文新魏" panose="02010800040101010101" pitchFamily="2" charset="-122"/>
                <a:ea typeface="华文新魏" panose="02010800040101010101" pitchFamily="2" charset="-122"/>
              </a:rPr>
              <a:t>CAPT</a:t>
            </a:r>
            <a:r>
              <a:rPr lang="zh-CN" altLang="en-US" sz="3600" dirty="0">
                <a:latin typeface="华文新魏" panose="02010800040101010101" pitchFamily="2" charset="-122"/>
                <a:ea typeface="华文新魏" panose="02010800040101010101" pitchFamily="2" charset="-122"/>
              </a:rPr>
              <a:t>方法的优化估计流程</a:t>
            </a:r>
          </a:p>
        </p:txBody>
      </p:sp>
      <p:pic>
        <p:nvPicPr>
          <p:cNvPr id="3" name="图片 2"/>
          <p:cNvPicPr>
            <a:picLocks noChangeAspect="1"/>
          </p:cNvPicPr>
          <p:nvPr/>
        </p:nvPicPr>
        <p:blipFill>
          <a:blip r:embed="rId2"/>
          <a:stretch>
            <a:fillRect/>
          </a:stretch>
        </p:blipFill>
        <p:spPr>
          <a:xfrm>
            <a:off x="178412" y="980630"/>
            <a:ext cx="12662489" cy="5651482"/>
          </a:xfrm>
          <a:prstGeom prst="rect">
            <a:avLst/>
          </a:prstGeom>
        </p:spPr>
      </p:pic>
      <p:sp>
        <p:nvSpPr>
          <p:cNvPr id="4" name="灯片编号占位符 3"/>
          <p:cNvSpPr>
            <a:spLocks noGrp="1"/>
          </p:cNvSpPr>
          <p:nvPr>
            <p:ph type="sldNum" sz="quarter" idx="12"/>
          </p:nvPr>
        </p:nvSpPr>
        <p:spPr/>
        <p:txBody>
          <a:bodyPr/>
          <a:lstStyle/>
          <a:p>
            <a:fld id="{02195B58-EB0A-42EF-B8D2-8C7B8F38C0F8}" type="slidenum">
              <a:rPr lang="zh-CN" altLang="en-US" smtClean="0"/>
              <a:t>5</a:t>
            </a:fld>
            <a:endParaRPr lang="zh-CN" altLang="en-US"/>
          </a:p>
        </p:txBody>
      </p:sp>
    </p:spTree>
    <p:extLst>
      <p:ext uri="{BB962C8B-B14F-4D97-AF65-F5344CB8AC3E}">
        <p14:creationId xmlns:p14="http://schemas.microsoft.com/office/powerpoint/2010/main" val="2341375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05789" y="916819"/>
            <a:ext cx="8007943" cy="5175629"/>
          </a:xfrm>
          <a:prstGeom prst="rect">
            <a:avLst/>
          </a:prstGeom>
        </p:spPr>
      </p:pic>
      <p:sp>
        <p:nvSpPr>
          <p:cNvPr id="3" name="矩形 2"/>
          <p:cNvSpPr/>
          <p:nvPr/>
        </p:nvSpPr>
        <p:spPr>
          <a:xfrm>
            <a:off x="1641947" y="270488"/>
            <a:ext cx="8921033" cy="646331"/>
          </a:xfrm>
          <a:prstGeom prst="rect">
            <a:avLst/>
          </a:prstGeom>
        </p:spPr>
        <p:txBody>
          <a:bodyPr wrap="none">
            <a:spAutoFit/>
          </a:bodyPr>
          <a:lstStyle/>
          <a:p>
            <a:pPr algn="ctr"/>
            <a:r>
              <a:rPr lang="en-US" altLang="zh-CN" sz="3600" dirty="0">
                <a:latin typeface="华文新魏" panose="02010800040101010101" pitchFamily="2" charset="-122"/>
                <a:ea typeface="华文新魏" panose="02010800040101010101" pitchFamily="2" charset="-122"/>
              </a:rPr>
              <a:t>CAPT</a:t>
            </a:r>
            <a:r>
              <a:rPr lang="zh-CN" altLang="en-US" sz="3600" dirty="0">
                <a:latin typeface="华文新魏" panose="02010800040101010101" pitchFamily="2" charset="-122"/>
                <a:ea typeface="华文新魏" panose="02010800040101010101" pitchFamily="2" charset="-122"/>
              </a:rPr>
              <a:t>短期预报和</a:t>
            </a:r>
            <a:r>
              <a:rPr lang="en-US" altLang="zh-CN" sz="3600" dirty="0">
                <a:latin typeface="华文新魏" panose="02010800040101010101" pitchFamily="2" charset="-122"/>
                <a:ea typeface="华文新魏" panose="02010800040101010101" pitchFamily="2" charset="-122"/>
              </a:rPr>
              <a:t>AMIP</a:t>
            </a:r>
            <a:r>
              <a:rPr lang="zh-CN" altLang="en-US" sz="3600" dirty="0">
                <a:latin typeface="华文新魏" panose="02010800040101010101" pitchFamily="2" charset="-122"/>
                <a:ea typeface="华文新魏" panose="02010800040101010101" pitchFamily="2" charset="-122"/>
              </a:rPr>
              <a:t>长时间模拟的相似性</a:t>
            </a:r>
          </a:p>
        </p:txBody>
      </p:sp>
      <p:sp>
        <p:nvSpPr>
          <p:cNvPr id="4" name="矩形 3"/>
          <p:cNvSpPr/>
          <p:nvPr/>
        </p:nvSpPr>
        <p:spPr>
          <a:xfrm>
            <a:off x="2129207" y="6294669"/>
            <a:ext cx="10600203"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a:solidFill>
                  <a:srgbClr val="262626"/>
                </a:solidFill>
                <a:latin typeface="华文新魏" panose="02010800040101010101" pitchFamily="2" charset="-122"/>
                <a:ea typeface="华文新魏" panose="02010800040101010101" pitchFamily="2" charset="-122"/>
              </a:rPr>
              <a:t>AMIP</a:t>
            </a:r>
            <a:r>
              <a:rPr lang="zh-CN" altLang="en-US" dirty="0">
                <a:solidFill>
                  <a:srgbClr val="262626"/>
                </a:solidFill>
                <a:latin typeface="华文新魏" panose="02010800040101010101" pitchFamily="2" charset="-122"/>
                <a:ea typeface="华文新魏" panose="02010800040101010101" pitchFamily="2" charset="-122"/>
              </a:rPr>
              <a:t>和</a:t>
            </a:r>
            <a:r>
              <a:rPr lang="en-US" altLang="zh-CN" dirty="0">
                <a:solidFill>
                  <a:srgbClr val="262626"/>
                </a:solidFill>
                <a:latin typeface="华文新魏" panose="02010800040101010101" pitchFamily="2" charset="-122"/>
                <a:ea typeface="华文新魏" panose="02010800040101010101" pitchFamily="2" charset="-122"/>
              </a:rPr>
              <a:t>CAPT</a:t>
            </a:r>
            <a:r>
              <a:rPr lang="zh-CN" altLang="en-US" dirty="0">
                <a:solidFill>
                  <a:srgbClr val="262626"/>
                </a:solidFill>
                <a:latin typeface="华文新魏" panose="02010800040101010101" pitchFamily="2" charset="-122"/>
                <a:ea typeface="华文新魏" panose="02010800040101010101" pitchFamily="2" charset="-122"/>
              </a:rPr>
              <a:t>的模拟与</a:t>
            </a:r>
            <a:r>
              <a:rPr lang="zh-CN" altLang="en-US" dirty="0" smtClean="0">
                <a:solidFill>
                  <a:srgbClr val="262626"/>
                </a:solidFill>
                <a:latin typeface="华文新魏" panose="02010800040101010101" pitchFamily="2" charset="-122"/>
                <a:ea typeface="华文新魏" panose="02010800040101010101" pitchFamily="2" charset="-122"/>
              </a:rPr>
              <a:t>对应时间</a:t>
            </a:r>
            <a:r>
              <a:rPr lang="zh-CN" altLang="en-US" dirty="0">
                <a:solidFill>
                  <a:srgbClr val="262626"/>
                </a:solidFill>
                <a:latin typeface="华文新魏" panose="02010800040101010101" pitchFamily="2" charset="-122"/>
                <a:ea typeface="华文新魏" panose="02010800040101010101" pitchFamily="2" charset="-122"/>
              </a:rPr>
              <a:t>段的观测数据的偏差</a:t>
            </a:r>
            <a:r>
              <a:rPr lang="zh-CN" altLang="en-US" dirty="0" smtClean="0">
                <a:solidFill>
                  <a:srgbClr val="262626"/>
                </a:solidFill>
                <a:latin typeface="华文新魏" panose="02010800040101010101" pitchFamily="2" charset="-122"/>
                <a:ea typeface="华文新魏" panose="02010800040101010101" pitchFamily="2" charset="-122"/>
              </a:rPr>
              <a:t>，二者</a:t>
            </a:r>
            <a:r>
              <a:rPr lang="zh-CN" altLang="en-US" dirty="0">
                <a:solidFill>
                  <a:srgbClr val="262626"/>
                </a:solidFill>
                <a:latin typeface="华文新魏" panose="02010800040101010101" pitchFamily="2" charset="-122"/>
                <a:ea typeface="华文新魏" panose="02010800040101010101" pitchFamily="2" charset="-122"/>
              </a:rPr>
              <a:t>均采用了一致的默认参数</a:t>
            </a:r>
            <a:endParaRPr lang="zh-CN" altLang="en-US" dirty="0">
              <a:latin typeface="华文新魏" panose="02010800040101010101" pitchFamily="2" charset="-122"/>
              <a:ea typeface="华文新魏" panose="02010800040101010101" pitchFamily="2" charset="-122"/>
            </a:endParaRPr>
          </a:p>
        </p:txBody>
      </p:sp>
      <p:sp>
        <p:nvSpPr>
          <p:cNvPr id="5" name="灯片编号占位符 4"/>
          <p:cNvSpPr>
            <a:spLocks noGrp="1"/>
          </p:cNvSpPr>
          <p:nvPr>
            <p:ph type="sldNum" sz="quarter" idx="12"/>
          </p:nvPr>
        </p:nvSpPr>
        <p:spPr/>
        <p:txBody>
          <a:bodyPr/>
          <a:lstStyle/>
          <a:p>
            <a:fld id="{02195B58-EB0A-42EF-B8D2-8C7B8F38C0F8}" type="slidenum">
              <a:rPr lang="zh-CN" altLang="en-US" smtClean="0"/>
              <a:t>6</a:t>
            </a:fld>
            <a:endParaRPr lang="zh-CN" altLang="en-US"/>
          </a:p>
        </p:txBody>
      </p:sp>
    </p:spTree>
    <p:extLst>
      <p:ext uri="{BB962C8B-B14F-4D97-AF65-F5344CB8AC3E}">
        <p14:creationId xmlns:p14="http://schemas.microsoft.com/office/powerpoint/2010/main" val="3681838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68208" y="3541986"/>
            <a:ext cx="4050391" cy="830997"/>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r>
              <a:rPr lang="en-US" altLang="zh-CN" sz="2400" dirty="0">
                <a:latin typeface="华文新魏" panose="02010800040101010101" pitchFamily="2" charset="-122"/>
                <a:ea typeface="华文新魏" panose="02010800040101010101" pitchFamily="2" charset="-122"/>
              </a:rPr>
              <a:t>1°</a:t>
            </a:r>
            <a:r>
              <a:rPr lang="zh-CN" altLang="en-US" sz="2400" dirty="0">
                <a:latin typeface="华文新魏" panose="02010800040101010101" pitchFamily="2" charset="-122"/>
                <a:ea typeface="华文新魏" panose="02010800040101010101" pitchFamily="2" charset="-122"/>
              </a:rPr>
              <a:t>分辨率的</a:t>
            </a:r>
            <a:r>
              <a:rPr lang="en-US" altLang="zh-CN" sz="2400" dirty="0">
                <a:latin typeface="华文新魏" panose="02010800040101010101" pitchFamily="2" charset="-122"/>
                <a:ea typeface="华文新魏" panose="02010800040101010101" pitchFamily="2" charset="-122"/>
              </a:rPr>
              <a:t>CAM5</a:t>
            </a:r>
            <a:r>
              <a:rPr lang="zh-CN" altLang="en-US" sz="2400" dirty="0">
                <a:latin typeface="华文新魏" panose="02010800040101010101" pitchFamily="2" charset="-122"/>
                <a:ea typeface="华文新魏" panose="02010800040101010101" pitchFamily="2" charset="-122"/>
              </a:rPr>
              <a:t>模式基于</a:t>
            </a:r>
            <a:r>
              <a:rPr lang="en-US" altLang="zh-CN" sz="2400" dirty="0">
                <a:latin typeface="华文新魏" panose="02010800040101010101" pitchFamily="2" charset="-122"/>
                <a:ea typeface="华文新魏" panose="02010800040101010101" pitchFamily="2" charset="-122"/>
              </a:rPr>
              <a:t>CAPT</a:t>
            </a:r>
            <a:r>
              <a:rPr lang="zh-CN" altLang="en-US" sz="2400" dirty="0">
                <a:latin typeface="华文新魏" panose="02010800040101010101" pitchFamily="2" charset="-122"/>
                <a:ea typeface="华文新魏" panose="02010800040101010101" pitchFamily="2" charset="-122"/>
              </a:rPr>
              <a:t>模拟调优，需要</a:t>
            </a:r>
            <a:r>
              <a:rPr lang="en-US" altLang="zh-CN" sz="2400" dirty="0">
                <a:latin typeface="华文新魏" panose="02010800040101010101" pitchFamily="2" charset="-122"/>
                <a:ea typeface="华文新魏" panose="02010800040101010101" pitchFamily="2" charset="-122"/>
              </a:rPr>
              <a:t>8.3</a:t>
            </a:r>
            <a:r>
              <a:rPr lang="zh-CN" altLang="en-US" sz="2400" dirty="0">
                <a:latin typeface="华文新魏" panose="02010800040101010101" pitchFamily="2" charset="-122"/>
                <a:ea typeface="华文新魏" panose="02010800040101010101" pitchFamily="2" charset="-122"/>
              </a:rPr>
              <a:t>天</a:t>
            </a:r>
          </a:p>
        </p:txBody>
      </p:sp>
      <p:sp>
        <p:nvSpPr>
          <p:cNvPr id="4" name="矩形 3"/>
          <p:cNvSpPr/>
          <p:nvPr/>
        </p:nvSpPr>
        <p:spPr>
          <a:xfrm>
            <a:off x="7968207" y="2204864"/>
            <a:ext cx="4050391"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0"/>
            <a:r>
              <a:rPr lang="en-US" altLang="zh-CN" sz="2400" dirty="0">
                <a:latin typeface="华文新魏" panose="02010800040101010101" pitchFamily="2" charset="-122"/>
                <a:ea typeface="华文新魏" panose="02010800040101010101" pitchFamily="2" charset="-122"/>
              </a:rPr>
              <a:t>1°</a:t>
            </a:r>
            <a:r>
              <a:rPr lang="zh-CN" altLang="en-US" sz="2400" dirty="0">
                <a:latin typeface="华文新魏" panose="02010800040101010101" pitchFamily="2" charset="-122"/>
                <a:ea typeface="华文新魏" panose="02010800040101010101" pitchFamily="2" charset="-122"/>
              </a:rPr>
              <a:t>分辨率的</a:t>
            </a:r>
            <a:r>
              <a:rPr lang="en-US" altLang="zh-CN" sz="2400" dirty="0">
                <a:latin typeface="华文新魏" panose="02010800040101010101" pitchFamily="2" charset="-122"/>
                <a:ea typeface="华文新魏" panose="02010800040101010101" pitchFamily="2" charset="-122"/>
              </a:rPr>
              <a:t>CAM5</a:t>
            </a:r>
            <a:r>
              <a:rPr lang="zh-CN" altLang="en-US" sz="2400" dirty="0">
                <a:latin typeface="华文新魏" panose="02010800040101010101" pitchFamily="2" charset="-122"/>
                <a:ea typeface="华文新魏" panose="02010800040101010101" pitchFamily="2" charset="-122"/>
              </a:rPr>
              <a:t>模式</a:t>
            </a:r>
            <a:r>
              <a:rPr lang="zh-CN" altLang="en-US" sz="2400" dirty="0" smtClean="0">
                <a:latin typeface="华文新魏" panose="02010800040101010101" pitchFamily="2" charset="-122"/>
                <a:ea typeface="华文新魏" panose="02010800040101010101" pitchFamily="2" charset="-122"/>
              </a:rPr>
              <a:t>基于</a:t>
            </a:r>
            <a:r>
              <a:rPr lang="en-US" altLang="zh-CN" sz="2400" dirty="0" smtClean="0">
                <a:latin typeface="华文新魏" panose="02010800040101010101" pitchFamily="2" charset="-122"/>
                <a:ea typeface="华文新魏" panose="02010800040101010101" pitchFamily="2" charset="-122"/>
              </a:rPr>
              <a:t>AMIP</a:t>
            </a:r>
            <a:r>
              <a:rPr lang="zh-CN" altLang="en-US" sz="2400" dirty="0" smtClean="0">
                <a:latin typeface="华文新魏" panose="02010800040101010101" pitchFamily="2" charset="-122"/>
                <a:ea typeface="华文新魏" panose="02010800040101010101" pitchFamily="2" charset="-122"/>
              </a:rPr>
              <a:t>模拟</a:t>
            </a:r>
            <a:r>
              <a:rPr lang="zh-CN" altLang="en-US" sz="2400" dirty="0">
                <a:latin typeface="华文新魏" panose="02010800040101010101" pitchFamily="2" charset="-122"/>
                <a:ea typeface="华文新魏" panose="02010800040101010101" pitchFamily="2" charset="-122"/>
              </a:rPr>
              <a:t>调优，</a:t>
            </a:r>
            <a:r>
              <a:rPr lang="zh-CN" altLang="en-US" sz="2400" dirty="0" smtClean="0">
                <a:latin typeface="华文新魏" panose="02010800040101010101" pitchFamily="2" charset="-122"/>
                <a:ea typeface="华文新魏" panose="02010800040101010101" pitchFamily="2" charset="-122"/>
              </a:rPr>
              <a:t>需要</a:t>
            </a:r>
            <a:r>
              <a:rPr lang="en-US" altLang="zh-CN" sz="2400" dirty="0" smtClean="0">
                <a:latin typeface="华文新魏" panose="02010800040101010101" pitchFamily="2" charset="-122"/>
                <a:ea typeface="华文新魏" panose="02010800040101010101" pitchFamily="2" charset="-122"/>
              </a:rPr>
              <a:t>500</a:t>
            </a:r>
            <a:r>
              <a:rPr lang="zh-CN" altLang="en-US" sz="2400" dirty="0" smtClean="0">
                <a:latin typeface="华文新魏" panose="02010800040101010101" pitchFamily="2" charset="-122"/>
                <a:ea typeface="华文新魏" panose="02010800040101010101" pitchFamily="2" charset="-122"/>
              </a:rPr>
              <a:t>天</a:t>
            </a:r>
            <a:endParaRPr lang="zh-CN" altLang="en-US" sz="2400" dirty="0">
              <a:latin typeface="华文新魏" panose="02010800040101010101" pitchFamily="2" charset="-122"/>
              <a:ea typeface="华文新魏" panose="02010800040101010101"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628098494"/>
              </p:ext>
            </p:extLst>
          </p:nvPr>
        </p:nvGraphicFramePr>
        <p:xfrm>
          <a:off x="479376" y="1556792"/>
          <a:ext cx="7162825" cy="3504477"/>
        </p:xfrm>
        <a:graphic>
          <a:graphicData uri="http://schemas.openxmlformats.org/drawingml/2006/table">
            <a:tbl>
              <a:tblPr firstRow="1" bandRow="1">
                <a:tableStyleId>{21E4AEA4-8DFA-4A89-87EB-49C32662AFE0}</a:tableStyleId>
              </a:tblPr>
              <a:tblGrid>
                <a:gridCol w="1395902">
                  <a:extLst>
                    <a:ext uri="{9D8B030D-6E8A-4147-A177-3AD203B41FA5}">
                      <a16:colId xmlns:a16="http://schemas.microsoft.com/office/drawing/2014/main" val="20000"/>
                    </a:ext>
                  </a:extLst>
                </a:gridCol>
                <a:gridCol w="2454286">
                  <a:extLst>
                    <a:ext uri="{9D8B030D-6E8A-4147-A177-3AD203B41FA5}">
                      <a16:colId xmlns:a16="http://schemas.microsoft.com/office/drawing/2014/main" val="20001"/>
                    </a:ext>
                  </a:extLst>
                </a:gridCol>
                <a:gridCol w="3312637">
                  <a:extLst>
                    <a:ext uri="{9D8B030D-6E8A-4147-A177-3AD203B41FA5}">
                      <a16:colId xmlns:a16="http://schemas.microsoft.com/office/drawing/2014/main" val="20002"/>
                    </a:ext>
                  </a:extLst>
                </a:gridCol>
              </a:tblGrid>
              <a:tr h="508257">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latin typeface="华文新魏" panose="02010800040101010101" pitchFamily="2" charset="-122"/>
                          <a:ea typeface="华文新魏" panose="02010800040101010101" pitchFamily="2" charset="-122"/>
                        </a:rPr>
                        <a:t>CAPT</a:t>
                      </a:r>
                      <a:r>
                        <a:rPr lang="zh-CN" altLang="en-US" sz="2400" dirty="0" smtClean="0">
                          <a:solidFill>
                            <a:schemeClr val="tx1"/>
                          </a:solidFill>
                          <a:latin typeface="华文新魏" panose="02010800040101010101" pitchFamily="2" charset="-122"/>
                          <a:ea typeface="华文新魏" panose="02010800040101010101" pitchFamily="2" charset="-122"/>
                        </a:rPr>
                        <a:t>优化结果</a:t>
                      </a:r>
                      <a:endParaRPr lang="zh-CN" altLang="en-US" sz="24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smtClean="0">
                          <a:solidFill>
                            <a:schemeClr val="tx1"/>
                          </a:solidFill>
                          <a:latin typeface="华文新魏" panose="02010800040101010101" pitchFamily="2" charset="-122"/>
                          <a:ea typeface="华文新魏" panose="02010800040101010101" pitchFamily="2" charset="-122"/>
                        </a:rPr>
                        <a:t>AMIP</a:t>
                      </a:r>
                      <a:r>
                        <a:rPr lang="zh-CN" altLang="en-US" sz="2400" dirty="0" smtClean="0">
                          <a:solidFill>
                            <a:schemeClr val="tx1"/>
                          </a:solidFill>
                          <a:latin typeface="华文新魏" panose="02010800040101010101" pitchFamily="2" charset="-122"/>
                          <a:ea typeface="华文新魏" panose="02010800040101010101" pitchFamily="2" charset="-122"/>
                        </a:rPr>
                        <a:t>优化结果</a:t>
                      </a:r>
                      <a:endParaRPr lang="zh-CN" altLang="en-US" sz="2400" dirty="0">
                        <a:solidFill>
                          <a:schemeClr val="tx1"/>
                        </a:solidFill>
                        <a:latin typeface="华文新魏" panose="02010800040101010101" pitchFamily="2" charset="-122"/>
                        <a:ea typeface="华文新魏"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华文新魏" panose="02010800040101010101" pitchFamily="2" charset="-122"/>
                          <a:ea typeface="华文新魏" panose="02010800040101010101" pitchFamily="2" charset="-122"/>
                        </a:rPr>
                        <a:t>LWCF</a:t>
                      </a:r>
                      <a:endParaRPr lang="zh-CN" altLang="zh-CN" sz="1400" b="0" kern="100" dirty="0" smtClean="0">
                        <a:effectLst/>
                        <a:latin typeface="华文新魏" panose="02010800040101010101" pitchFamily="2" charset="-122"/>
                        <a:ea typeface="华文新魏" panose="02010800040101010101" pitchFamily="2" charset="-122"/>
                        <a:cs typeface="Times New Roman"/>
                      </a:endParaRPr>
                    </a:p>
                  </a:txBody>
                  <a:tcPr marL="68570" marR="685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it-IT" altLang="zh-CN" sz="1600" kern="100" dirty="0" smtClean="0">
                          <a:effectLst/>
                          <a:latin typeface="华文新魏" panose="02010800040101010101" pitchFamily="2" charset="-122"/>
                          <a:ea typeface="华文新魏" panose="02010800040101010101" pitchFamily="2" charset="-122"/>
                        </a:rPr>
                        <a:t>0.55</a:t>
                      </a:r>
                      <a:r>
                        <a:rPr lang="en-US" altLang="zh-CN" sz="1600" kern="100" dirty="0" smtClean="0">
                          <a:effectLst/>
                          <a:latin typeface="华文新魏" panose="02010800040101010101" pitchFamily="2" charset="-122"/>
                          <a:ea typeface="华文新魏" panose="02010800040101010101" pitchFamily="2" charset="-122"/>
                        </a:rPr>
                        <a:t>6</a:t>
                      </a:r>
                      <a:endParaRPr lang="zh-CN" sz="1600" b="0" kern="100" dirty="0">
                        <a:effectLst/>
                        <a:latin typeface="华文新魏" panose="02010800040101010101" pitchFamily="2" charset="-122"/>
                        <a:ea typeface="华文新魏" panose="02010800040101010101" pitchFamily="2" charset="-122"/>
                        <a:cs typeface="Times New Roman"/>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nb-NO" altLang="zh-CN" sz="1600" kern="100" dirty="0" smtClean="0">
                          <a:effectLst/>
                          <a:latin typeface="华文新魏" panose="02010800040101010101" pitchFamily="2" charset="-122"/>
                          <a:ea typeface="华文新魏" panose="02010800040101010101" pitchFamily="2" charset="-122"/>
                        </a:rPr>
                        <a:t>0.496</a:t>
                      </a:r>
                      <a:endParaRPr lang="zh-CN" sz="1600" b="0" kern="100" dirty="0" smtClean="0">
                        <a:effectLst/>
                        <a:latin typeface="华文新魏" panose="02010800040101010101" pitchFamily="2" charset="-122"/>
                        <a:ea typeface="华文新魏" panose="02010800040101010101" pitchFamily="2" charset="-122"/>
                        <a:cs typeface="Times New Roman"/>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华文新魏" panose="02010800040101010101" pitchFamily="2" charset="-122"/>
                          <a:ea typeface="华文新魏" panose="02010800040101010101" pitchFamily="2" charset="-122"/>
                        </a:rPr>
                        <a:t>SWCF</a:t>
                      </a:r>
                      <a:endParaRPr lang="zh-CN" altLang="zh-CN" sz="1400" b="0" kern="100" dirty="0" smtClean="0">
                        <a:effectLst/>
                        <a:latin typeface="华文新魏" panose="02010800040101010101" pitchFamily="2" charset="-122"/>
                        <a:ea typeface="华文新魏" panose="02010800040101010101" pitchFamily="2" charset="-122"/>
                        <a:cs typeface="Times New Roman"/>
                      </a:endParaRPr>
                    </a:p>
                  </a:txBody>
                  <a:tcPr marL="68570" marR="685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hr-HR" altLang="zh-CN" sz="1600" kern="100" dirty="0" smtClean="0">
                          <a:effectLst/>
                          <a:latin typeface="华文新魏" panose="02010800040101010101" pitchFamily="2" charset="-122"/>
                          <a:ea typeface="华文新魏" panose="02010800040101010101" pitchFamily="2" charset="-122"/>
                        </a:rPr>
                        <a:t>1.069</a:t>
                      </a:r>
                      <a:endParaRPr lang="zh-CN" sz="1600" b="0" kern="100" dirty="0">
                        <a:effectLst/>
                        <a:latin typeface="华文新魏" panose="02010800040101010101" pitchFamily="2" charset="-122"/>
                        <a:ea typeface="华文新魏" panose="02010800040101010101" pitchFamily="2" charset="-122"/>
                        <a:cs typeface="Times New Roman"/>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is-IS" altLang="zh-CN" sz="1600" kern="100" dirty="0" smtClean="0">
                          <a:effectLst/>
                          <a:latin typeface="华文新魏" panose="02010800040101010101" pitchFamily="2" charset="-122"/>
                          <a:ea typeface="华文新魏" panose="02010800040101010101" pitchFamily="2" charset="-122"/>
                        </a:rPr>
                        <a:t>1.004</a:t>
                      </a:r>
                      <a:endParaRPr lang="zh-CN" sz="1600" b="0" kern="100" dirty="0" smtClean="0">
                        <a:effectLst/>
                        <a:latin typeface="华文新魏" panose="02010800040101010101" pitchFamily="2" charset="-122"/>
                        <a:ea typeface="华文新魏" panose="02010800040101010101" pitchFamily="2" charset="-122"/>
                        <a:cs typeface="Times New Roman"/>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华文新魏" panose="02010800040101010101" pitchFamily="2" charset="-122"/>
                          <a:ea typeface="华文新魏" panose="02010800040101010101" pitchFamily="2" charset="-122"/>
                        </a:rPr>
                        <a:t>PRECT</a:t>
                      </a:r>
                      <a:endParaRPr lang="zh-CN" altLang="zh-CN" sz="1400" b="0" kern="100" dirty="0" smtClean="0">
                        <a:effectLst/>
                        <a:latin typeface="华文新魏" panose="02010800040101010101" pitchFamily="2" charset="-122"/>
                        <a:ea typeface="华文新魏" panose="02010800040101010101" pitchFamily="2" charset="-122"/>
                        <a:cs typeface="Times New Roman"/>
                      </a:endParaRPr>
                    </a:p>
                  </a:txBody>
                  <a:tcPr marL="68570" marR="685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is-IS" altLang="zh-CN" sz="1600" kern="100" dirty="0" smtClean="0">
                          <a:effectLst/>
                          <a:latin typeface="华文新魏" panose="02010800040101010101" pitchFamily="2" charset="-122"/>
                          <a:ea typeface="华文新魏" panose="02010800040101010101" pitchFamily="2" charset="-122"/>
                        </a:rPr>
                        <a:t>0.92</a:t>
                      </a:r>
                      <a:r>
                        <a:rPr lang="en-US" altLang="zh-CN" sz="1600" kern="100" dirty="0" smtClean="0">
                          <a:effectLst/>
                          <a:latin typeface="华文新魏" panose="02010800040101010101" pitchFamily="2" charset="-122"/>
                          <a:ea typeface="华文新魏" panose="02010800040101010101" pitchFamily="2" charset="-122"/>
                        </a:rPr>
                        <a:t>1</a:t>
                      </a:r>
                      <a:endParaRPr lang="zh-CN" sz="1600" b="0" kern="100" dirty="0">
                        <a:effectLst/>
                        <a:latin typeface="华文新魏" panose="02010800040101010101" pitchFamily="2" charset="-122"/>
                        <a:ea typeface="华文新魏" panose="02010800040101010101" pitchFamily="2" charset="-122"/>
                        <a:cs typeface="Times New Roman"/>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fi-FI" altLang="zh-CN" sz="1600" kern="100" dirty="0" smtClean="0">
                          <a:effectLst/>
                          <a:latin typeface="华文新魏" panose="02010800040101010101" pitchFamily="2" charset="-122"/>
                          <a:ea typeface="华文新魏" panose="02010800040101010101" pitchFamily="2" charset="-122"/>
                        </a:rPr>
                        <a:t>0.841</a:t>
                      </a:r>
                      <a:endParaRPr lang="zh-CN" sz="1600" b="0" kern="100" dirty="0" smtClean="0">
                        <a:effectLst/>
                        <a:latin typeface="华文新魏" panose="02010800040101010101" pitchFamily="2" charset="-122"/>
                        <a:ea typeface="华文新魏" panose="02010800040101010101" pitchFamily="2" charset="-122"/>
                        <a:cs typeface="Times New Roman"/>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华文新魏" panose="02010800040101010101" pitchFamily="2" charset="-122"/>
                          <a:ea typeface="华文新魏" panose="02010800040101010101" pitchFamily="2" charset="-122"/>
                        </a:rPr>
                        <a:t>Q850</a:t>
                      </a:r>
                      <a:endParaRPr lang="zh-CN" altLang="zh-CN" sz="1400" b="0" kern="100" dirty="0" smtClean="0">
                        <a:effectLst/>
                        <a:latin typeface="华文新魏" panose="02010800040101010101" pitchFamily="2" charset="-122"/>
                        <a:ea typeface="华文新魏" panose="02010800040101010101" pitchFamily="2" charset="-122"/>
                        <a:cs typeface="Times New Roman"/>
                      </a:endParaRPr>
                    </a:p>
                  </a:txBody>
                  <a:tcPr marL="68570" marR="685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zh-CN" altLang="en-US" sz="1600" kern="100" dirty="0" smtClean="0">
                          <a:effectLst/>
                          <a:latin typeface="华文新魏" panose="02010800040101010101" pitchFamily="2" charset="-122"/>
                          <a:ea typeface="华文新魏" panose="02010800040101010101" pitchFamily="2" charset="-122"/>
                        </a:rPr>
                        <a:t> </a:t>
                      </a:r>
                      <a:r>
                        <a:rPr lang="is-IS" sz="1600" kern="100" dirty="0" smtClean="0">
                          <a:effectLst/>
                          <a:latin typeface="华文新魏" panose="02010800040101010101" pitchFamily="2" charset="-122"/>
                          <a:ea typeface="华文新魏" panose="02010800040101010101" pitchFamily="2" charset="-122"/>
                        </a:rPr>
                        <a:t>1.013</a:t>
                      </a:r>
                      <a:endParaRPr lang="en-US" sz="1600" b="0" kern="100" dirty="0" smtClean="0">
                        <a:solidFill>
                          <a:schemeClr val="tx1"/>
                        </a:solidFill>
                        <a:effectLst/>
                        <a:latin typeface="华文新魏" panose="02010800040101010101" pitchFamily="2" charset="-122"/>
                        <a:ea typeface="华文新魏" panose="02010800040101010101" pitchFamily="2" charset="-122"/>
                        <a:cs typeface="+mn-cs"/>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hr-HR" sz="1600" kern="100" dirty="0" smtClean="0">
                          <a:effectLst/>
                          <a:latin typeface="华文新魏" panose="02010800040101010101" pitchFamily="2" charset="-122"/>
                          <a:ea typeface="华文新魏" panose="02010800040101010101" pitchFamily="2" charset="-122"/>
                        </a:rPr>
                        <a:t>1.18</a:t>
                      </a:r>
                      <a:r>
                        <a:rPr lang="en-US" altLang="zh-CN" sz="1600" kern="100" dirty="0" smtClean="0">
                          <a:effectLst/>
                          <a:latin typeface="华文新魏" panose="02010800040101010101" pitchFamily="2" charset="-122"/>
                          <a:ea typeface="华文新魏" panose="02010800040101010101" pitchFamily="2" charset="-122"/>
                        </a:rPr>
                        <a:t>9</a:t>
                      </a:r>
                      <a:endParaRPr lang="en-US" sz="1600" b="0" kern="100" dirty="0" smtClean="0">
                        <a:solidFill>
                          <a:schemeClr val="tx1"/>
                        </a:solidFill>
                        <a:effectLst/>
                        <a:latin typeface="华文新魏" panose="02010800040101010101" pitchFamily="2" charset="-122"/>
                        <a:ea typeface="华文新魏" panose="02010800040101010101" pitchFamily="2" charset="-122"/>
                        <a:cs typeface="+mn-cs"/>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华文新魏" panose="02010800040101010101" pitchFamily="2" charset="-122"/>
                          <a:ea typeface="华文新魏" panose="02010800040101010101" pitchFamily="2" charset="-122"/>
                        </a:rPr>
                        <a:t>T850</a:t>
                      </a:r>
                      <a:endParaRPr lang="zh-CN" altLang="zh-CN" sz="1400" b="0" kern="100" dirty="0" smtClean="0">
                        <a:effectLst/>
                        <a:latin typeface="华文新魏" panose="02010800040101010101" pitchFamily="2" charset="-122"/>
                        <a:ea typeface="华文新魏" panose="02010800040101010101" pitchFamily="2" charset="-122"/>
                        <a:cs typeface="Times New Roman"/>
                      </a:endParaRPr>
                    </a:p>
                  </a:txBody>
                  <a:tcPr marL="68570" marR="685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zh-CN" altLang="en-US" sz="1600" kern="100" dirty="0" smtClean="0">
                          <a:effectLst/>
                          <a:latin typeface="华文新魏" panose="02010800040101010101" pitchFamily="2" charset="-122"/>
                          <a:ea typeface="华文新魏" panose="02010800040101010101" pitchFamily="2" charset="-122"/>
                        </a:rPr>
                        <a:t> </a:t>
                      </a:r>
                      <a:r>
                        <a:rPr lang="is-IS" sz="1600" kern="100" dirty="0" smtClean="0">
                          <a:effectLst/>
                          <a:latin typeface="华文新魏" panose="02010800040101010101" pitchFamily="2" charset="-122"/>
                          <a:ea typeface="华文新魏" panose="02010800040101010101" pitchFamily="2" charset="-122"/>
                        </a:rPr>
                        <a:t>0.956</a:t>
                      </a:r>
                      <a:endParaRPr lang="en-US" sz="1600" b="0" kern="100" dirty="0" smtClean="0">
                        <a:solidFill>
                          <a:schemeClr val="tx1"/>
                        </a:solidFill>
                        <a:effectLst/>
                        <a:latin typeface="华文新魏" panose="02010800040101010101" pitchFamily="2" charset="-122"/>
                        <a:ea typeface="华文新魏" panose="02010800040101010101" pitchFamily="2" charset="-122"/>
                        <a:cs typeface="+mn-cs"/>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hr-HR" sz="1600" kern="100" dirty="0" smtClean="0">
                          <a:effectLst/>
                          <a:latin typeface="华文新魏" panose="02010800040101010101" pitchFamily="2" charset="-122"/>
                          <a:ea typeface="华文新魏" panose="02010800040101010101" pitchFamily="2" charset="-122"/>
                        </a:rPr>
                        <a:t>0.94</a:t>
                      </a:r>
                      <a:r>
                        <a:rPr lang="en-US" altLang="zh-CN" sz="1600" kern="100" dirty="0" smtClean="0">
                          <a:effectLst/>
                          <a:latin typeface="华文新魏" panose="02010800040101010101" pitchFamily="2" charset="-122"/>
                          <a:ea typeface="华文新魏" panose="02010800040101010101" pitchFamily="2" charset="-122"/>
                        </a:rPr>
                        <a:t>7</a:t>
                      </a:r>
                      <a:endParaRPr lang="en-US" sz="1600" b="0" kern="100" dirty="0" smtClean="0">
                        <a:solidFill>
                          <a:schemeClr val="tx1"/>
                        </a:solidFill>
                        <a:effectLst/>
                        <a:latin typeface="华文新魏" panose="02010800040101010101" pitchFamily="2" charset="-122"/>
                        <a:ea typeface="华文新魏" panose="02010800040101010101" pitchFamily="2" charset="-122"/>
                        <a:cs typeface="+mn-cs"/>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9937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华文新魏" panose="02010800040101010101" pitchFamily="2" charset="-122"/>
                          <a:ea typeface="华文新魏" panose="02010800040101010101" pitchFamily="2" charset="-122"/>
                        </a:rPr>
                        <a:t>total</a:t>
                      </a:r>
                      <a:r>
                        <a:rPr lang="en-US" altLang="zh-CN" sz="1400" kern="100" baseline="0" dirty="0" smtClean="0">
                          <a:effectLst/>
                          <a:latin typeface="华文新魏" panose="02010800040101010101" pitchFamily="2" charset="-122"/>
                          <a:ea typeface="华文新魏" panose="02010800040101010101" pitchFamily="2" charset="-122"/>
                        </a:rPr>
                        <a:t> metrics</a:t>
                      </a:r>
                      <a:endParaRPr lang="zh-CN" altLang="zh-CN" sz="1400" b="0" kern="100" dirty="0" smtClean="0">
                        <a:solidFill>
                          <a:srgbClr val="FF0000"/>
                        </a:solidFill>
                        <a:effectLst/>
                        <a:latin typeface="华文新魏" panose="02010800040101010101" pitchFamily="2" charset="-122"/>
                        <a:ea typeface="华文新魏" panose="02010800040101010101" pitchFamily="2" charset="-122"/>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zh-CN" altLang="en-US" sz="1600" kern="100" dirty="0" smtClean="0">
                          <a:effectLst/>
                          <a:latin typeface="华文新魏" panose="02010800040101010101" pitchFamily="2" charset="-122"/>
                          <a:ea typeface="华文新魏" panose="02010800040101010101" pitchFamily="2" charset="-122"/>
                        </a:rPr>
                        <a:t> </a:t>
                      </a:r>
                      <a:r>
                        <a:rPr lang="nb-NO" sz="1600" kern="100" dirty="0" smtClean="0">
                          <a:effectLst/>
                          <a:latin typeface="华文新魏" panose="02010800040101010101" pitchFamily="2" charset="-122"/>
                          <a:ea typeface="华文新魏" panose="02010800040101010101" pitchFamily="2" charset="-122"/>
                        </a:rPr>
                        <a:t>0.903</a:t>
                      </a:r>
                      <a:endParaRPr lang="en-US" sz="1600" b="0" kern="100" dirty="0" smtClean="0">
                        <a:solidFill>
                          <a:srgbClr val="FF0000"/>
                        </a:solidFill>
                        <a:effectLst/>
                        <a:latin typeface="华文新魏" panose="02010800040101010101" pitchFamily="2" charset="-122"/>
                        <a:ea typeface="华文新魏" panose="02010800040101010101" pitchFamily="2" charset="-122"/>
                        <a:cs typeface="+mn-cs"/>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tr-TR" sz="1600" kern="100" dirty="0" smtClean="0">
                          <a:effectLst/>
                          <a:latin typeface="华文新魏" panose="02010800040101010101" pitchFamily="2" charset="-122"/>
                          <a:ea typeface="华文新魏" panose="02010800040101010101" pitchFamily="2" charset="-122"/>
                        </a:rPr>
                        <a:t>0.895</a:t>
                      </a:r>
                      <a:endParaRPr lang="en-US" sz="1600" b="0" kern="100" dirty="0" smtClean="0">
                        <a:solidFill>
                          <a:srgbClr val="FF0000"/>
                        </a:solidFill>
                        <a:effectLst/>
                        <a:latin typeface="华文新魏" panose="02010800040101010101" pitchFamily="2" charset="-122"/>
                        <a:ea typeface="华文新魏" panose="02010800040101010101" pitchFamily="2" charset="-122"/>
                        <a:cs typeface="+mn-cs"/>
                      </a:endParaRPr>
                    </a:p>
                  </a:txBody>
                  <a:tcPr marL="68565" marR="685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6" name="矩形 5"/>
          <p:cNvSpPr/>
          <p:nvPr/>
        </p:nvSpPr>
        <p:spPr>
          <a:xfrm>
            <a:off x="2965877" y="426567"/>
            <a:ext cx="6612708" cy="646331"/>
          </a:xfrm>
          <a:prstGeom prst="rect">
            <a:avLst/>
          </a:prstGeom>
        </p:spPr>
        <p:txBody>
          <a:bodyPr wrap="none">
            <a:spAutoFit/>
          </a:bodyPr>
          <a:lstStyle/>
          <a:p>
            <a:pPr algn="ctr"/>
            <a:r>
              <a:rPr lang="en-US" altLang="zh-CN" sz="3600" dirty="0">
                <a:latin typeface="华文新魏" panose="02010800040101010101" pitchFamily="2" charset="-122"/>
                <a:ea typeface="华文新魏" panose="02010800040101010101" pitchFamily="2" charset="-122"/>
              </a:rPr>
              <a:t>CAPT</a:t>
            </a:r>
            <a:r>
              <a:rPr lang="zh-CN" altLang="en-US" sz="3600" dirty="0">
                <a:latin typeface="华文新魏" panose="02010800040101010101" pitchFamily="2" charset="-122"/>
                <a:ea typeface="华文新魏" panose="02010800040101010101" pitchFamily="2" charset="-122"/>
              </a:rPr>
              <a:t>和</a:t>
            </a:r>
            <a:r>
              <a:rPr lang="en-US" altLang="zh-CN" sz="3600" dirty="0">
                <a:latin typeface="华文新魏" panose="02010800040101010101" pitchFamily="2" charset="-122"/>
                <a:ea typeface="华文新魏" panose="02010800040101010101" pitchFamily="2" charset="-122"/>
              </a:rPr>
              <a:t>AMIP</a:t>
            </a:r>
            <a:r>
              <a:rPr lang="zh-CN" altLang="en-US" sz="3600" dirty="0">
                <a:latin typeface="华文新魏" panose="02010800040101010101" pitchFamily="2" charset="-122"/>
                <a:ea typeface="华文新魏" panose="02010800040101010101" pitchFamily="2" charset="-122"/>
              </a:rPr>
              <a:t>方法优化结果对比</a:t>
            </a:r>
            <a:endParaRPr lang="en-US" altLang="zh-CN" sz="3600" dirty="0">
              <a:latin typeface="华文新魏" panose="02010800040101010101" pitchFamily="2" charset="-122"/>
              <a:ea typeface="华文新魏" panose="02010800040101010101" pitchFamily="2" charset="-122"/>
            </a:endParaRPr>
          </a:p>
        </p:txBody>
      </p:sp>
      <p:sp>
        <p:nvSpPr>
          <p:cNvPr id="2" name="灯片编号占位符 1"/>
          <p:cNvSpPr>
            <a:spLocks noGrp="1"/>
          </p:cNvSpPr>
          <p:nvPr>
            <p:ph type="sldNum" sz="quarter" idx="12"/>
          </p:nvPr>
        </p:nvSpPr>
        <p:spPr/>
        <p:txBody>
          <a:bodyPr/>
          <a:lstStyle/>
          <a:p>
            <a:fld id="{02195B58-EB0A-42EF-B8D2-8C7B8F38C0F8}" type="slidenum">
              <a:rPr lang="zh-CN" altLang="en-US" smtClean="0"/>
              <a:t>7</a:t>
            </a:fld>
            <a:endParaRPr lang="zh-CN" altLang="en-US"/>
          </a:p>
        </p:txBody>
      </p:sp>
    </p:spTree>
    <p:extLst>
      <p:ext uri="{BB962C8B-B14F-4D97-AF65-F5344CB8AC3E}">
        <p14:creationId xmlns:p14="http://schemas.microsoft.com/office/powerpoint/2010/main" val="142314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21305" y="981435"/>
            <a:ext cx="8701746" cy="5737595"/>
          </a:xfrm>
          <a:prstGeom prst="rect">
            <a:avLst/>
          </a:prstGeom>
        </p:spPr>
      </p:pic>
      <p:sp>
        <p:nvSpPr>
          <p:cNvPr id="3" name="矩形 2"/>
          <p:cNvSpPr/>
          <p:nvPr/>
        </p:nvSpPr>
        <p:spPr>
          <a:xfrm>
            <a:off x="4099730" y="275946"/>
            <a:ext cx="5016117" cy="646331"/>
          </a:xfrm>
          <a:prstGeom prst="rect">
            <a:avLst/>
          </a:prstGeom>
        </p:spPr>
        <p:txBody>
          <a:bodyPr wrap="none">
            <a:spAutoFit/>
          </a:bodyPr>
          <a:lstStyle/>
          <a:p>
            <a:pPr algn="ctr"/>
            <a:r>
              <a:rPr lang="en-US" altLang="zh-CN" sz="3600" dirty="0">
                <a:latin typeface="华文新魏" panose="02010800040101010101" pitchFamily="2" charset="-122"/>
                <a:ea typeface="华文新魏" panose="02010800040101010101" pitchFamily="2" charset="-122"/>
              </a:rPr>
              <a:t>CAPT</a:t>
            </a:r>
            <a:r>
              <a:rPr lang="zh-CN" altLang="en-US" sz="3600" dirty="0">
                <a:latin typeface="华文新魏" panose="02010800040101010101" pitchFamily="2" charset="-122"/>
                <a:ea typeface="华文新魏" panose="02010800040101010101" pitchFamily="2" charset="-122"/>
              </a:rPr>
              <a:t>自动参数优化结果</a:t>
            </a:r>
          </a:p>
        </p:txBody>
      </p:sp>
      <p:sp>
        <p:nvSpPr>
          <p:cNvPr id="4" name="灯片编号占位符 3"/>
          <p:cNvSpPr>
            <a:spLocks noGrp="1"/>
          </p:cNvSpPr>
          <p:nvPr>
            <p:ph type="sldNum" sz="quarter" idx="12"/>
          </p:nvPr>
        </p:nvSpPr>
        <p:spPr/>
        <p:txBody>
          <a:bodyPr/>
          <a:lstStyle/>
          <a:p>
            <a:fld id="{02195B58-EB0A-42EF-B8D2-8C7B8F38C0F8}" type="slidenum">
              <a:rPr lang="zh-CN" altLang="en-US" smtClean="0"/>
              <a:t>8</a:t>
            </a:fld>
            <a:endParaRPr lang="zh-CN" altLang="en-US"/>
          </a:p>
        </p:txBody>
      </p:sp>
    </p:spTree>
    <p:extLst>
      <p:ext uri="{BB962C8B-B14F-4D97-AF65-F5344CB8AC3E}">
        <p14:creationId xmlns:p14="http://schemas.microsoft.com/office/powerpoint/2010/main" val="4080392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989649" y="2618895"/>
            <a:ext cx="7129780" cy="2410304"/>
          </a:xfrm>
          <a:prstGeom prst="rect">
            <a:avLst/>
          </a:prstGeom>
        </p:spPr>
      </p:pic>
      <p:pic>
        <p:nvPicPr>
          <p:cNvPr id="13" name="Picture 32"/>
          <p:cNvPicPr/>
          <p:nvPr/>
        </p:nvPicPr>
        <p:blipFill>
          <a:blip r:embed="rId3" cstate="print">
            <a:extLst>
              <a:ext uri="{28A0092B-C50C-407E-A947-70E740481C1C}">
                <a14:useLocalDpi xmlns:a14="http://schemas.microsoft.com/office/drawing/2010/main"/>
              </a:ext>
            </a:extLst>
          </a:blip>
          <a:stretch>
            <a:fillRect/>
          </a:stretch>
        </p:blipFill>
        <p:spPr>
          <a:xfrm>
            <a:off x="251346" y="1089427"/>
            <a:ext cx="5001905" cy="4821907"/>
          </a:xfrm>
          <a:prstGeom prst="rect">
            <a:avLst/>
          </a:prstGeom>
        </p:spPr>
      </p:pic>
      <p:sp>
        <p:nvSpPr>
          <p:cNvPr id="3" name="文本框 2"/>
          <p:cNvSpPr txBox="1"/>
          <p:nvPr/>
        </p:nvSpPr>
        <p:spPr>
          <a:xfrm>
            <a:off x="478971" y="384629"/>
            <a:ext cx="11640458" cy="646331"/>
          </a:xfrm>
          <a:prstGeom prst="rect">
            <a:avLst/>
          </a:prstGeom>
          <a:noFill/>
        </p:spPr>
        <p:txBody>
          <a:bodyPr wrap="square" rtlCol="0">
            <a:spAutoFit/>
          </a:bodyPr>
          <a:lstStyle/>
          <a:p>
            <a:pPr algn="ctr"/>
            <a:r>
              <a:rPr lang="zh-CN" altLang="en-US" sz="3600" dirty="0">
                <a:latin typeface="华文新魏" panose="02010800040101010101" pitchFamily="2" charset="-122"/>
                <a:ea typeface="华文新魏" panose="02010800040101010101" pitchFamily="2" charset="-122"/>
              </a:rPr>
              <a:t>基于代理模式的全球土壤碳模型的参数校准方案研究</a:t>
            </a:r>
            <a:endParaRPr lang="en-US" altLang="zh-CN" sz="3600" dirty="0">
              <a:latin typeface="华文新魏" panose="02010800040101010101" pitchFamily="2" charset="-122"/>
              <a:ea typeface="华文新魏" panose="02010800040101010101" pitchFamily="2" charset="-122"/>
            </a:endParaRPr>
          </a:p>
        </p:txBody>
      </p:sp>
      <p:sp>
        <p:nvSpPr>
          <p:cNvPr id="6" name="文本框 5"/>
          <p:cNvSpPr txBox="1"/>
          <p:nvPr/>
        </p:nvSpPr>
        <p:spPr>
          <a:xfrm>
            <a:off x="5002122" y="5419594"/>
            <a:ext cx="7117307" cy="707886"/>
          </a:xfrm>
          <a:prstGeom prst="rect">
            <a:avLst/>
          </a:prstGeom>
          <a:noFill/>
        </p:spPr>
        <p:txBody>
          <a:bodyPr wrap="square" rtlCol="0">
            <a:spAutoFit/>
          </a:bodyPr>
          <a:lstStyle/>
          <a:p>
            <a:r>
              <a:rPr lang="zh-CN" altLang="en-US" sz="2000" dirty="0" smtClean="0">
                <a:latin typeface="华文新魏" panose="02010800040101010101" pitchFamily="2" charset="-122"/>
                <a:ea typeface="华文新魏" panose="02010800040101010101" pitchFamily="2" charset="-122"/>
              </a:rPr>
              <a:t>代理</a:t>
            </a:r>
            <a:r>
              <a:rPr lang="zh-CN" altLang="en-US" sz="2000" dirty="0">
                <a:latin typeface="华文新魏" panose="02010800040101010101" pitchFamily="2" charset="-122"/>
                <a:ea typeface="华文新魏" panose="02010800040101010101" pitchFamily="2" charset="-122"/>
              </a:rPr>
              <a:t>模式是真实模式的</a:t>
            </a:r>
            <a:r>
              <a:rPr lang="zh-CN" altLang="en-US" sz="2000" dirty="0">
                <a:solidFill>
                  <a:srgbClr val="FF0000"/>
                </a:solidFill>
                <a:latin typeface="华文新魏" panose="02010800040101010101" pitchFamily="2" charset="-122"/>
                <a:ea typeface="华文新魏" panose="02010800040101010101" pitchFamily="2" charset="-122"/>
              </a:rPr>
              <a:t>统计回归近似</a:t>
            </a:r>
            <a:r>
              <a:rPr lang="zh-CN" altLang="en-US" sz="2000" dirty="0">
                <a:latin typeface="华文新魏" panose="02010800040101010101" pitchFamily="2" charset="-122"/>
                <a:ea typeface="华文新魏" panose="02010800040101010101" pitchFamily="2" charset="-122"/>
              </a:rPr>
              <a:t>模型，计算</a:t>
            </a:r>
            <a:r>
              <a:rPr lang="zh-CN" altLang="en-US" sz="2000" dirty="0" smtClean="0">
                <a:latin typeface="华文新魏" panose="02010800040101010101" pitchFamily="2" charset="-122"/>
                <a:ea typeface="华文新魏" panose="02010800040101010101" pitchFamily="2" charset="-122"/>
              </a:rPr>
              <a:t>开销小，</a:t>
            </a:r>
            <a:r>
              <a:rPr lang="zh-CN" altLang="en-US" sz="2000" dirty="0">
                <a:latin typeface="华文新魏" panose="02010800040101010101" pitchFamily="2" charset="-122"/>
                <a:ea typeface="华文新魏" panose="02010800040101010101" pitchFamily="2" charset="-122"/>
              </a:rPr>
              <a:t>易于</a:t>
            </a:r>
            <a:r>
              <a:rPr lang="zh-CN" altLang="en-US" sz="2000" dirty="0" smtClean="0">
                <a:latin typeface="华文新魏" panose="02010800040101010101" pitchFamily="2" charset="-122"/>
                <a:ea typeface="华文新魏" panose="02010800040101010101" pitchFamily="2" charset="-122"/>
              </a:rPr>
              <a:t>做大量</a:t>
            </a:r>
            <a:r>
              <a:rPr lang="zh-CN" altLang="en-US" sz="2000" dirty="0">
                <a:latin typeface="华文新魏" panose="02010800040101010101" pitchFamily="2" charset="-122"/>
                <a:ea typeface="华文新魏" panose="02010800040101010101" pitchFamily="2" charset="-122"/>
              </a:rPr>
              <a:t>测试，</a:t>
            </a:r>
            <a:r>
              <a:rPr lang="zh-CN" altLang="en-US" sz="2000" dirty="0" smtClean="0">
                <a:latin typeface="华文新魏" panose="02010800040101010101" pitchFamily="2" charset="-122"/>
                <a:ea typeface="华文新魏" panose="02010800040101010101" pitchFamily="2" charset="-122"/>
              </a:rPr>
              <a:t>同时</a:t>
            </a:r>
            <a:r>
              <a:rPr lang="zh-CN" altLang="en-US" sz="2000" dirty="0">
                <a:latin typeface="华文新魏" panose="02010800040101010101" pitchFamily="2" charset="-122"/>
                <a:ea typeface="华文新魏" panose="02010800040101010101" pitchFamily="2" charset="-122"/>
              </a:rPr>
              <a:t>能够体现真实模式的复杂程度和系统特性</a:t>
            </a:r>
          </a:p>
        </p:txBody>
      </p:sp>
      <p:sp>
        <p:nvSpPr>
          <p:cNvPr id="7" name="文本框 6"/>
          <p:cNvSpPr txBox="1"/>
          <p:nvPr/>
        </p:nvSpPr>
        <p:spPr>
          <a:xfrm>
            <a:off x="6299200" y="1428651"/>
            <a:ext cx="5123543" cy="369332"/>
          </a:xfrm>
          <a:prstGeom prst="rect">
            <a:avLst/>
          </a:prstGeom>
          <a:noFill/>
        </p:spPr>
        <p:txBody>
          <a:bodyPr wrap="square" rtlCol="0">
            <a:spAutoFit/>
          </a:bodyPr>
          <a:lstStyle/>
          <a:p>
            <a:r>
              <a:rPr lang="zh-CN" altLang="en-US" dirty="0" smtClean="0">
                <a:solidFill>
                  <a:srgbClr val="FF0000"/>
                </a:solidFill>
                <a:latin typeface="华文新魏" panose="02010800040101010101" pitchFamily="2" charset="-122"/>
                <a:ea typeface="华文新魏" panose="02010800040101010101" pitchFamily="2" charset="-122"/>
              </a:rPr>
              <a:t>什么是代理模式？</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11" name="文本框 10"/>
          <p:cNvSpPr txBox="1"/>
          <p:nvPr/>
        </p:nvSpPr>
        <p:spPr>
          <a:xfrm>
            <a:off x="6299200" y="1961480"/>
            <a:ext cx="5123543" cy="369332"/>
          </a:xfrm>
          <a:prstGeom prst="rect">
            <a:avLst/>
          </a:prstGeom>
          <a:noFill/>
        </p:spPr>
        <p:txBody>
          <a:bodyPr wrap="square" rtlCol="0">
            <a:spAutoFit/>
          </a:bodyPr>
          <a:lstStyle/>
          <a:p>
            <a:r>
              <a:rPr lang="zh-CN" altLang="en-US" dirty="0" smtClean="0">
                <a:solidFill>
                  <a:srgbClr val="FF0000"/>
                </a:solidFill>
                <a:latin typeface="华文新魏" panose="02010800040101010101" pitchFamily="2" charset="-122"/>
                <a:ea typeface="华文新魏" panose="02010800040101010101" pitchFamily="2" charset="-122"/>
              </a:rPr>
              <a:t>为什么要使用代理模式？</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14" name="文本框 13"/>
          <p:cNvSpPr txBox="1"/>
          <p:nvPr/>
        </p:nvSpPr>
        <p:spPr>
          <a:xfrm>
            <a:off x="1255594" y="6117063"/>
            <a:ext cx="5123543" cy="369332"/>
          </a:xfrm>
          <a:prstGeom prst="rect">
            <a:avLst/>
          </a:prstGeom>
          <a:noFill/>
        </p:spPr>
        <p:txBody>
          <a:bodyPr wrap="square" rtlCol="0">
            <a:spAutoFit/>
          </a:bodyPr>
          <a:lstStyle/>
          <a:p>
            <a:pPr lvl="0"/>
            <a:r>
              <a:rPr lang="en-GB" altLang="zh-CN" b="1" dirty="0"/>
              <a:t>The CLM-CASA’ model</a:t>
            </a:r>
            <a:endParaRPr lang="zh-CN" altLang="zh-CN" dirty="0"/>
          </a:p>
        </p:txBody>
      </p:sp>
      <p:sp>
        <p:nvSpPr>
          <p:cNvPr id="2" name="灯片编号占位符 1"/>
          <p:cNvSpPr>
            <a:spLocks noGrp="1"/>
          </p:cNvSpPr>
          <p:nvPr>
            <p:ph type="sldNum" sz="quarter" idx="12"/>
          </p:nvPr>
        </p:nvSpPr>
        <p:spPr/>
        <p:txBody>
          <a:bodyPr/>
          <a:lstStyle/>
          <a:p>
            <a:fld id="{02195B58-EB0A-42EF-B8D2-8C7B8F38C0F8}" type="slidenum">
              <a:rPr lang="zh-CN" altLang="en-US" smtClean="0"/>
              <a:t>9</a:t>
            </a:fld>
            <a:endParaRPr lang="zh-CN" altLang="en-US"/>
          </a:p>
        </p:txBody>
      </p:sp>
    </p:spTree>
    <p:extLst>
      <p:ext uri="{BB962C8B-B14F-4D97-AF65-F5344CB8AC3E}">
        <p14:creationId xmlns:p14="http://schemas.microsoft.com/office/powerpoint/2010/main" val="5128862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1176</Words>
  <Application>Microsoft Office PowerPoint</Application>
  <PresentationFormat>宽屏</PresentationFormat>
  <Paragraphs>244</Paragraphs>
  <Slides>28</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等线</vt:lpstr>
      <vt:lpstr>等线 Light</vt:lpstr>
      <vt:lpstr>黑体</vt:lpstr>
      <vt:lpstr>华文新魏</vt:lpstr>
      <vt:lpstr>宋体</vt:lpstr>
      <vt:lpstr>微软雅黑</vt:lpstr>
      <vt:lpstr>Arial</vt:lpstr>
      <vt:lpstr>Calibri</vt:lpstr>
      <vt:lpstr>Cambria Math</vt:lpstr>
      <vt:lpstr>Chaparral Pro Light</vt:lpstr>
      <vt:lpstr>Consolas</vt:lpstr>
      <vt:lpstr>Times New Roman</vt:lpstr>
      <vt:lpstr>Office 主题​​</vt:lpstr>
      <vt:lpstr>面向地球系统模式的自动参数优化技术</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对扰动参数的敏感性分析</vt:lpstr>
      <vt:lpstr>敏感参数扰动效果</vt:lpstr>
      <vt:lpstr>基于代理模式的参数扰动分析</vt:lpstr>
      <vt:lpstr>PowerPoint 演示文稿</vt:lpstr>
      <vt:lpstr>EASM优化参数的模拟性能</vt:lpstr>
      <vt:lpstr>下一步工作</vt:lpstr>
      <vt:lpstr>PowerPoint 演示文稿</vt:lpstr>
      <vt:lpstr>PowerPoint 演示文稿</vt:lpstr>
      <vt:lpstr>PowerPoint 演示文稿</vt:lpstr>
      <vt:lpstr>PowerPoint 演示文稿</vt:lpstr>
    </vt:vector>
  </TitlesOfParts>
  <Company>HuiFuPan.Com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48</cp:revision>
  <dcterms:created xsi:type="dcterms:W3CDTF">2018-11-30T13:45:58Z</dcterms:created>
  <dcterms:modified xsi:type="dcterms:W3CDTF">2019-01-16T01:37:12Z</dcterms:modified>
</cp:coreProperties>
</file>